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38"/>
  </p:notesMasterIdLst>
  <p:sldIdLst>
    <p:sldId id="1494" r:id="rId5"/>
    <p:sldId id="1528" r:id="rId6"/>
    <p:sldId id="1589" r:id="rId7"/>
    <p:sldId id="1492" r:id="rId8"/>
    <p:sldId id="1493" r:id="rId9"/>
    <p:sldId id="1529" r:id="rId10"/>
    <p:sldId id="1384" r:id="rId11"/>
    <p:sldId id="1586" r:id="rId12"/>
    <p:sldId id="1539" r:id="rId13"/>
    <p:sldId id="1534" r:id="rId14"/>
    <p:sldId id="1536" r:id="rId15"/>
    <p:sldId id="1537" r:id="rId16"/>
    <p:sldId id="1540" r:id="rId17"/>
    <p:sldId id="1558" r:id="rId18"/>
    <p:sldId id="1582" r:id="rId19"/>
    <p:sldId id="1544" r:id="rId20"/>
    <p:sldId id="1548" r:id="rId21"/>
    <p:sldId id="1547" r:id="rId22"/>
    <p:sldId id="1550" r:id="rId23"/>
    <p:sldId id="1556" r:id="rId24"/>
    <p:sldId id="1557" r:id="rId25"/>
    <p:sldId id="1559" r:id="rId26"/>
    <p:sldId id="1575" r:id="rId27"/>
    <p:sldId id="1577" r:id="rId28"/>
    <p:sldId id="1571" r:id="rId29"/>
    <p:sldId id="1567" r:id="rId30"/>
    <p:sldId id="1566" r:id="rId31"/>
    <p:sldId id="1579" r:id="rId32"/>
    <p:sldId id="1569" r:id="rId33"/>
    <p:sldId id="1581" r:id="rId34"/>
    <p:sldId id="1585" r:id="rId35"/>
    <p:sldId id="1583" r:id="rId36"/>
    <p:sldId id="158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75126" autoAdjust="0"/>
  </p:normalViewPr>
  <p:slideViewPr>
    <p:cSldViewPr snapToGrid="0">
      <p:cViewPr varScale="1">
        <p:scale>
          <a:sx n="64" d="100"/>
          <a:sy n="64" d="100"/>
        </p:scale>
        <p:origin x="206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1C883-2125-49D9-96CB-7B54FEDE82A1}" type="datetimeFigureOut">
              <a:rPr lang="en-AU" smtClean="0"/>
              <a:t>2/09/2019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C34D5-C8BA-42EA-9BE1-2AD6778F093B}" type="slidenum">
              <a:rPr lang="en-AU" smtClean="0"/>
              <a:t>‹#›</a:t>
            </a:fld>
            <a:endParaRPr lang="en-AU"/>
          </a:p>
        </p:txBody>
      </p:sp>
    </p:spTree>
    <p:extLst>
      <p:ext uri="{BB962C8B-B14F-4D97-AF65-F5344CB8AC3E}">
        <p14:creationId xmlns:p14="http://schemas.microsoft.com/office/powerpoint/2010/main" val="274582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dirty="0"/>
              <a:t>Part 1: What is micro-XRF technology </a:t>
            </a:r>
          </a:p>
          <a:p>
            <a:endParaRPr lang="en-AU" sz="2000" dirty="0"/>
          </a:p>
          <a:p>
            <a:r>
              <a:rPr lang="en-AU" sz="2000" dirty="0"/>
              <a:t>Part 2: Application of micro-XRF to LCT pegmatites at the Sinclair Caesium Deposit</a:t>
            </a:r>
          </a:p>
          <a:p>
            <a:endParaRPr lang="en-AU" sz="2000" dirty="0"/>
          </a:p>
        </p:txBody>
      </p:sp>
      <p:sp>
        <p:nvSpPr>
          <p:cNvPr id="4" name="Slide Number Placeholder 3"/>
          <p:cNvSpPr>
            <a:spLocks noGrp="1"/>
          </p:cNvSpPr>
          <p:nvPr>
            <p:ph type="sldNum" sz="quarter" idx="5"/>
          </p:nvPr>
        </p:nvSpPr>
        <p:spPr/>
        <p:txBody>
          <a:bodyPr/>
          <a:lstStyle/>
          <a:p>
            <a:fld id="{C6BC34D5-C8BA-42EA-9BE1-2AD6778F093B}" type="slidenum">
              <a:rPr lang="en-AU" smtClean="0"/>
              <a:t>1</a:t>
            </a:fld>
            <a:endParaRPr lang="en-AU"/>
          </a:p>
        </p:txBody>
      </p:sp>
    </p:spTree>
    <p:extLst>
      <p:ext uri="{BB962C8B-B14F-4D97-AF65-F5344CB8AC3E}">
        <p14:creationId xmlns:p14="http://schemas.microsoft.com/office/powerpoint/2010/main" val="180358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Homogeneous distribution of K</a:t>
            </a:r>
          </a:p>
        </p:txBody>
      </p:sp>
      <p:sp>
        <p:nvSpPr>
          <p:cNvPr id="4" name="Slide Number Placeholder 3"/>
          <p:cNvSpPr>
            <a:spLocks noGrp="1"/>
          </p:cNvSpPr>
          <p:nvPr>
            <p:ph type="sldNum" sz="quarter" idx="5"/>
          </p:nvPr>
        </p:nvSpPr>
        <p:spPr/>
        <p:txBody>
          <a:bodyPr/>
          <a:lstStyle/>
          <a:p>
            <a:fld id="{C6BC34D5-C8BA-42EA-9BE1-2AD6778F093B}" type="slidenum">
              <a:rPr lang="en-AU" smtClean="0"/>
              <a:t>10</a:t>
            </a:fld>
            <a:endParaRPr lang="en-AU"/>
          </a:p>
        </p:txBody>
      </p:sp>
    </p:spTree>
    <p:extLst>
      <p:ext uri="{BB962C8B-B14F-4D97-AF65-F5344CB8AC3E}">
        <p14:creationId xmlns:p14="http://schemas.microsoft.com/office/powerpoint/2010/main" val="3161552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Start seeing the perthite on a </a:t>
            </a:r>
            <a:r>
              <a:rPr lang="en-AU" dirty="0" err="1"/>
              <a:t>microsclae</a:t>
            </a:r>
            <a:r>
              <a:rPr lang="en-AU" dirty="0"/>
              <a:t> – not visible in the hand specimen</a:t>
            </a:r>
          </a:p>
        </p:txBody>
      </p:sp>
      <p:sp>
        <p:nvSpPr>
          <p:cNvPr id="4" name="Slide Number Placeholder 3"/>
          <p:cNvSpPr>
            <a:spLocks noGrp="1"/>
          </p:cNvSpPr>
          <p:nvPr>
            <p:ph type="sldNum" sz="quarter" idx="5"/>
          </p:nvPr>
        </p:nvSpPr>
        <p:spPr/>
        <p:txBody>
          <a:bodyPr/>
          <a:lstStyle/>
          <a:p>
            <a:fld id="{C6BC34D5-C8BA-42EA-9BE1-2AD6778F093B}" type="slidenum">
              <a:rPr lang="en-AU" smtClean="0"/>
              <a:t>11</a:t>
            </a:fld>
            <a:endParaRPr lang="en-AU"/>
          </a:p>
        </p:txBody>
      </p:sp>
    </p:spTree>
    <p:extLst>
      <p:ext uri="{BB962C8B-B14F-4D97-AF65-F5344CB8AC3E}">
        <p14:creationId xmlns:p14="http://schemas.microsoft.com/office/powerpoint/2010/main" val="354817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distributed homogeneously throughout the microcline, as you would expect if it was part of the mineralogy. Instead it is associated with the cracks in the rock sample.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images show that the Fe is associated with alteration through the fractures in the rock ,and the alteration of microcline to sericite.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Cannot see in the hand specimen the smaller cracks – </a:t>
            </a:r>
            <a:r>
              <a:rPr lang="en-AU" dirty="0" err="1"/>
              <a:t>uXRF</a:t>
            </a:r>
            <a:r>
              <a:rPr lang="en-AU" dirty="0"/>
              <a:t> penetrates into the sample so may be seeing cracks below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overall </a:t>
            </a:r>
            <a:r>
              <a:rPr lang="en-AU" dirty="0" err="1"/>
              <a:t>concencus</a:t>
            </a:r>
            <a:r>
              <a:rPr lang="en-AU" dirty="0"/>
              <a:t> is that the microcline is altering to sericite (</a:t>
            </a:r>
            <a:r>
              <a:rPr lang="en-AU" dirty="0" err="1"/>
              <a:t>illite</a:t>
            </a:r>
            <a:r>
              <a:rPr lang="en-AU" dirty="0"/>
              <a:t> has Fe) producing the higher Fe contents and is not due to contamination from the sampling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GB" sz="1200" dirty="0"/>
              <a:t>good quality </a:t>
            </a:r>
            <a:r>
              <a:rPr lang="en-GB" sz="1200" dirty="0" err="1"/>
              <a:t>mirocline</a:t>
            </a:r>
            <a:r>
              <a:rPr lang="en-GB" sz="1200" dirty="0"/>
              <a:t> with some green sericite coating fractures and rare green muscovite rare black specs of manganese</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12</a:t>
            </a:fld>
            <a:endParaRPr lang="en-AU"/>
          </a:p>
        </p:txBody>
      </p:sp>
    </p:spTree>
    <p:extLst>
      <p:ext uri="{BB962C8B-B14F-4D97-AF65-F5344CB8AC3E}">
        <p14:creationId xmlns:p14="http://schemas.microsoft.com/office/powerpoint/2010/main" val="374529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distributed homogeneously throughout the microcline, as you would expect if it was part of the mineralogy. Instead it is associated with the cracks in the rock sample.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images show that the Fe is associated with alteration through the fractures in the rock ,and the alteration of microcline to sericite.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Cannot see in the hand specimen the smaller cracks – </a:t>
            </a:r>
            <a:r>
              <a:rPr lang="en-AU" dirty="0" err="1"/>
              <a:t>uXRF</a:t>
            </a:r>
            <a:r>
              <a:rPr lang="en-AU" dirty="0"/>
              <a:t> penetrates into the sample so may be seeing cracks below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overall </a:t>
            </a:r>
            <a:r>
              <a:rPr lang="en-AU" dirty="0" err="1"/>
              <a:t>concencus</a:t>
            </a:r>
            <a:r>
              <a:rPr lang="en-AU" dirty="0"/>
              <a:t> is that the microcline is altering to sericite (</a:t>
            </a:r>
            <a:r>
              <a:rPr lang="en-AU" dirty="0" err="1"/>
              <a:t>illite</a:t>
            </a:r>
            <a:r>
              <a:rPr lang="en-AU" dirty="0"/>
              <a:t> has Fe) producing the higher Fe contents and is not due to contamination from the sampling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GB" sz="1200" dirty="0"/>
              <a:t>good quality </a:t>
            </a:r>
            <a:r>
              <a:rPr lang="en-GB" sz="1200" dirty="0" err="1"/>
              <a:t>mirocline</a:t>
            </a:r>
            <a:r>
              <a:rPr lang="en-GB" sz="1200" dirty="0"/>
              <a:t> with some green sericite coating fractures and rare green muscovite rare black specs of manganese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13</a:t>
            </a:fld>
            <a:endParaRPr lang="en-AU"/>
          </a:p>
        </p:txBody>
      </p:sp>
    </p:spTree>
    <p:extLst>
      <p:ext uri="{BB962C8B-B14F-4D97-AF65-F5344CB8AC3E}">
        <p14:creationId xmlns:p14="http://schemas.microsoft.com/office/powerpoint/2010/main" val="341339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deposit, the core is being scanned per meter, which means for every 1m of core you have 1 analysis point to summaries that section. </a:t>
            </a:r>
          </a:p>
          <a:p>
            <a:endParaRPr lang="en-AU" dirty="0"/>
          </a:p>
          <a:p>
            <a:r>
              <a:rPr lang="en-AU" dirty="0"/>
              <a:t>And within this deposit there is a strong correlation between Cs and </a:t>
            </a:r>
            <a:r>
              <a:rPr lang="en-AU" dirty="0" err="1"/>
              <a:t>Rb</a:t>
            </a:r>
            <a:r>
              <a:rPr lang="en-AU" dirty="0"/>
              <a:t>. But what is the relationship between Cs and </a:t>
            </a:r>
            <a:r>
              <a:rPr lang="en-AU" dirty="0" err="1"/>
              <a:t>Rb</a:t>
            </a:r>
            <a:endParaRPr lang="en-AU" dirty="0"/>
          </a:p>
          <a:p>
            <a:endParaRPr lang="en-AU" dirty="0"/>
          </a:p>
          <a:p>
            <a:r>
              <a:rPr lang="en-AU" dirty="0"/>
              <a:t>There is a correlation on a m by m scale but what about the microscale?</a:t>
            </a:r>
          </a:p>
          <a:p>
            <a:endParaRPr lang="en-AU" dirty="0"/>
          </a:p>
          <a:p>
            <a:r>
              <a:rPr lang="en-AU" b="1" dirty="0"/>
              <a:t>Lower microcline – just above pollucite ore – red dot is sample we are looking at. </a:t>
            </a:r>
          </a:p>
        </p:txBody>
      </p:sp>
      <p:sp>
        <p:nvSpPr>
          <p:cNvPr id="4" name="Slide Number Placeholder 3"/>
          <p:cNvSpPr>
            <a:spLocks noGrp="1"/>
          </p:cNvSpPr>
          <p:nvPr>
            <p:ph type="sldNum" sz="quarter" idx="5"/>
          </p:nvPr>
        </p:nvSpPr>
        <p:spPr/>
        <p:txBody>
          <a:bodyPr/>
          <a:lstStyle/>
          <a:p>
            <a:fld id="{DDE9EF88-E9A9-4077-A5DA-D215D54461D5}" type="slidenum">
              <a:rPr lang="en-AU" smtClean="0"/>
              <a:t>14</a:t>
            </a:fld>
            <a:endParaRPr lang="en-AU"/>
          </a:p>
        </p:txBody>
      </p:sp>
    </p:spTree>
    <p:extLst>
      <p:ext uri="{BB962C8B-B14F-4D97-AF65-F5344CB8AC3E}">
        <p14:creationId xmlns:p14="http://schemas.microsoft.com/office/powerpoint/2010/main" val="123076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piece of microcline from deeper within the deposit was scanned to answer another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white chalky feldspar (albite? – in ppt) breaking down to clay with green sericite very broken zone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ASD: </a:t>
            </a:r>
            <a:r>
              <a:rPr lang="en-GB" sz="1200" dirty="0"/>
              <a:t>phengitic </a:t>
            </a:r>
            <a:r>
              <a:rPr lang="en-GB" sz="1200" dirty="0" err="1"/>
              <a:t>illite</a:t>
            </a:r>
            <a:endParaRPr lang="en-AU" dirty="0"/>
          </a:p>
          <a:p>
            <a:endParaRPr lang="en-AU" dirty="0"/>
          </a:p>
          <a:p>
            <a:r>
              <a:rPr lang="en-AU" dirty="0"/>
              <a:t>Albite: </a:t>
            </a:r>
            <a:r>
              <a:rPr lang="en-AU" sz="1200" b="0" i="0" kern="1200" dirty="0">
                <a:solidFill>
                  <a:schemeClr val="tx1"/>
                </a:solidFill>
                <a:effectLst/>
                <a:latin typeface="+mn-lt"/>
                <a:ea typeface="+mn-ea"/>
                <a:cs typeface="+mn-cs"/>
              </a:rPr>
              <a:t> NaAlSi</a:t>
            </a:r>
            <a:r>
              <a:rPr lang="en-AU" sz="1200" b="0" i="0" kern="1200" baseline="-25000" dirty="0">
                <a:solidFill>
                  <a:schemeClr val="tx1"/>
                </a:solidFill>
                <a:effectLst/>
                <a:latin typeface="+mn-lt"/>
                <a:ea typeface="+mn-ea"/>
                <a:cs typeface="+mn-cs"/>
              </a:rPr>
              <a:t>3</a:t>
            </a:r>
            <a:r>
              <a:rPr lang="en-AU" sz="1200" b="0" i="0" kern="1200" dirty="0">
                <a:solidFill>
                  <a:schemeClr val="tx1"/>
                </a:solidFill>
                <a:effectLst/>
                <a:latin typeface="+mn-lt"/>
                <a:ea typeface="+mn-ea"/>
                <a:cs typeface="+mn-cs"/>
              </a:rPr>
              <a:t>O</a:t>
            </a:r>
            <a:r>
              <a:rPr lang="en-AU" sz="1200" b="0" i="0" kern="1200" baseline="-25000" dirty="0">
                <a:solidFill>
                  <a:schemeClr val="tx1"/>
                </a:solidFill>
                <a:effectLst/>
                <a:latin typeface="+mn-lt"/>
                <a:ea typeface="+mn-ea"/>
                <a:cs typeface="+mn-cs"/>
              </a:rPr>
              <a:t>8</a:t>
            </a:r>
            <a:r>
              <a:rPr lang="en-AU" sz="1200" b="0" i="0" kern="1200" dirty="0">
                <a:solidFill>
                  <a:schemeClr val="tx1"/>
                </a:solidFill>
                <a:effectLst/>
                <a:latin typeface="+mn-lt"/>
                <a:ea typeface="+mn-ea"/>
                <a:cs typeface="+mn-cs"/>
              </a:rPr>
              <a:t>.</a:t>
            </a:r>
          </a:p>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6BC34D5-C8BA-42EA-9BE1-2AD6778F093B}" type="slidenum">
              <a:rPr lang="en-AU" smtClean="0"/>
              <a:t>15</a:t>
            </a:fld>
            <a:endParaRPr lang="en-AU"/>
          </a:p>
        </p:txBody>
      </p:sp>
    </p:spTree>
    <p:extLst>
      <p:ext uri="{BB962C8B-B14F-4D97-AF65-F5344CB8AC3E}">
        <p14:creationId xmlns:p14="http://schemas.microsoft.com/office/powerpoint/2010/main" val="52115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Homogeneously distributed, but there is a clear texture here with sections of the microcline being K poor</a:t>
            </a:r>
          </a:p>
          <a:p>
            <a:endParaRPr lang="en-AU" dirty="0"/>
          </a:p>
          <a:p>
            <a:r>
              <a:rPr lang="en-AU" sz="1200" b="0" i="0" kern="1200" dirty="0">
                <a:solidFill>
                  <a:schemeClr val="tx1"/>
                </a:solidFill>
                <a:effectLst/>
                <a:latin typeface="+mn-lt"/>
                <a:ea typeface="+mn-ea"/>
                <a:cs typeface="+mn-cs"/>
              </a:rPr>
              <a:t>grain of potassium-rich alkali feldspar includes exsolved lamellae or irregular intergrowths of sodic alkali feldspar.</a:t>
            </a:r>
          </a:p>
          <a:p>
            <a:endParaRPr lang="en-AU"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perthite</a:t>
            </a:r>
            <a:r>
              <a:rPr lang="en-US" sz="1200" b="0" i="0" kern="1200" dirty="0">
                <a:solidFill>
                  <a:schemeClr val="tx1"/>
                </a:solidFill>
                <a:effectLst/>
                <a:latin typeface="+mn-lt"/>
                <a:ea typeface="+mn-ea"/>
                <a:cs typeface="+mn-cs"/>
              </a:rPr>
              <a:t> is an intimate intergrowth of sodic and potassic feldspar resulting from </a:t>
            </a:r>
            <a:r>
              <a:rPr lang="en-US" sz="1200" b="0" i="0" kern="1200" dirty="0" err="1">
                <a:solidFill>
                  <a:schemeClr val="tx1"/>
                </a:solidFill>
                <a:effectLst/>
                <a:latin typeface="+mn-lt"/>
                <a:ea typeface="+mn-ea"/>
                <a:cs typeface="+mn-cs"/>
              </a:rPr>
              <a:t>subsolidus</a:t>
            </a:r>
            <a:r>
              <a:rPr lang="en-US" sz="1200" b="0" i="0" kern="1200" dirty="0">
                <a:solidFill>
                  <a:schemeClr val="tx1"/>
                </a:solidFill>
                <a:effectLst/>
                <a:latin typeface="+mn-lt"/>
                <a:ea typeface="+mn-ea"/>
                <a:cs typeface="+mn-cs"/>
              </a:rPr>
              <a:t> exsolution (unmixing of two minerals).</a:t>
            </a:r>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16</a:t>
            </a:fld>
            <a:endParaRPr lang="en-AU"/>
          </a:p>
        </p:txBody>
      </p:sp>
    </p:spTree>
    <p:extLst>
      <p:ext uri="{BB962C8B-B14F-4D97-AF65-F5344CB8AC3E}">
        <p14:creationId xmlns:p14="http://schemas.microsoft.com/office/powerpoint/2010/main" val="2504777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Na shows the opposite relationship. This indicates a perthitic (interstitial) texture within the microcline, with albite forming irregular intergrowths - which is the  </a:t>
            </a:r>
            <a:r>
              <a:rPr lang="en-AU" dirty="0" err="1"/>
              <a:t>subsolidus</a:t>
            </a:r>
            <a:r>
              <a:rPr lang="en-AU" dirty="0"/>
              <a:t> exsolution we were able to notice in the hand specimen</a:t>
            </a:r>
          </a:p>
          <a:p>
            <a:endParaRPr lang="en-AU" dirty="0"/>
          </a:p>
          <a:p>
            <a:r>
              <a:rPr lang="en-AU" dirty="0"/>
              <a:t>the dissolution between the different element phases….</a:t>
            </a:r>
          </a:p>
          <a:p>
            <a:endParaRPr lang="en-AU" dirty="0"/>
          </a:p>
          <a:p>
            <a:r>
              <a:rPr lang="en-AU" sz="1200" b="0" i="0" kern="1200" dirty="0">
                <a:solidFill>
                  <a:schemeClr val="tx1"/>
                </a:solidFill>
                <a:effectLst/>
                <a:latin typeface="+mn-lt"/>
                <a:ea typeface="+mn-ea"/>
                <a:cs typeface="+mn-cs"/>
              </a:rPr>
              <a:t>grain of potassium-rich alkali feldspar includes exsolved lamellae or irregular intergrowths of sodic alkali feldspar.</a:t>
            </a:r>
          </a:p>
          <a:p>
            <a:endParaRPr lang="en-AU"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perthite</a:t>
            </a:r>
            <a:r>
              <a:rPr lang="en-US" sz="1200" b="0" i="0" kern="1200" dirty="0">
                <a:solidFill>
                  <a:schemeClr val="tx1"/>
                </a:solidFill>
                <a:effectLst/>
                <a:latin typeface="+mn-lt"/>
                <a:ea typeface="+mn-ea"/>
                <a:cs typeface="+mn-cs"/>
              </a:rPr>
              <a:t> is an intimate intergrowth of sodic and potassic feldspar resulting from </a:t>
            </a:r>
            <a:r>
              <a:rPr lang="en-US" sz="1200" b="0" i="0" kern="1200" dirty="0" err="1">
                <a:solidFill>
                  <a:schemeClr val="tx1"/>
                </a:solidFill>
                <a:effectLst/>
                <a:latin typeface="+mn-lt"/>
                <a:ea typeface="+mn-ea"/>
                <a:cs typeface="+mn-cs"/>
              </a:rPr>
              <a:t>subsolidus</a:t>
            </a:r>
            <a:r>
              <a:rPr lang="en-US" sz="1200" b="0" i="0" kern="1200" dirty="0">
                <a:solidFill>
                  <a:schemeClr val="tx1"/>
                </a:solidFill>
                <a:effectLst/>
                <a:latin typeface="+mn-lt"/>
                <a:ea typeface="+mn-ea"/>
                <a:cs typeface="+mn-cs"/>
              </a:rPr>
              <a:t> exsolution (unmixing of two minerals).</a:t>
            </a:r>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17</a:t>
            </a:fld>
            <a:endParaRPr lang="en-AU"/>
          </a:p>
        </p:txBody>
      </p:sp>
    </p:spTree>
    <p:extLst>
      <p:ext uri="{BB962C8B-B14F-4D97-AF65-F5344CB8AC3E}">
        <p14:creationId xmlns:p14="http://schemas.microsoft.com/office/powerpoint/2010/main" val="507371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Rb</a:t>
            </a:r>
            <a:r>
              <a:rPr lang="en-AU" dirty="0"/>
              <a:t> also shows a similar distribution</a:t>
            </a:r>
          </a:p>
          <a:p>
            <a:endParaRPr lang="en-AU" dirty="0"/>
          </a:p>
          <a:p>
            <a:r>
              <a:rPr lang="en-AU" dirty="0"/>
              <a:t>‘gradual reduction’</a:t>
            </a:r>
          </a:p>
        </p:txBody>
      </p:sp>
      <p:sp>
        <p:nvSpPr>
          <p:cNvPr id="4" name="Slide Number Placeholder 3"/>
          <p:cNvSpPr>
            <a:spLocks noGrp="1"/>
          </p:cNvSpPr>
          <p:nvPr>
            <p:ph type="sldNum" sz="quarter" idx="5"/>
          </p:nvPr>
        </p:nvSpPr>
        <p:spPr/>
        <p:txBody>
          <a:bodyPr/>
          <a:lstStyle/>
          <a:p>
            <a:fld id="{C6BC34D5-C8BA-42EA-9BE1-2AD6778F093B}" type="slidenum">
              <a:rPr lang="en-AU" smtClean="0"/>
              <a:t>18</a:t>
            </a:fld>
            <a:endParaRPr lang="en-AU"/>
          </a:p>
        </p:txBody>
      </p:sp>
    </p:spTree>
    <p:extLst>
      <p:ext uri="{BB962C8B-B14F-4D97-AF65-F5344CB8AC3E}">
        <p14:creationId xmlns:p14="http://schemas.microsoft.com/office/powerpoint/2010/main" val="179654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Mn not replicating the rock texture and appears to be unevenly distributed, with no particular orientation</a:t>
            </a:r>
          </a:p>
        </p:txBody>
      </p:sp>
      <p:sp>
        <p:nvSpPr>
          <p:cNvPr id="4" name="Slide Number Placeholder 3"/>
          <p:cNvSpPr>
            <a:spLocks noGrp="1"/>
          </p:cNvSpPr>
          <p:nvPr>
            <p:ph type="sldNum" sz="quarter" idx="5"/>
          </p:nvPr>
        </p:nvSpPr>
        <p:spPr/>
        <p:txBody>
          <a:bodyPr/>
          <a:lstStyle/>
          <a:p>
            <a:fld id="{C6BC34D5-C8BA-42EA-9BE1-2AD6778F093B}" type="slidenum">
              <a:rPr lang="en-AU" smtClean="0"/>
              <a:t>19</a:t>
            </a:fld>
            <a:endParaRPr lang="en-AU"/>
          </a:p>
        </p:txBody>
      </p:sp>
    </p:spTree>
    <p:extLst>
      <p:ext uri="{BB962C8B-B14F-4D97-AF65-F5344CB8AC3E}">
        <p14:creationId xmlns:p14="http://schemas.microsoft.com/office/powerpoint/2010/main" val="3287607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primary difficulties for micro-XRF has been focusing the X-ray beams - the addition of capillary optics in the micro-XRF - measure small areas without sacrificing intensity or sensitivity</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Micro-XRF is a versatile</a:t>
            </a:r>
            <a:r>
              <a:rPr lang="en-AU" b="0" baseline="0" dirty="0"/>
              <a:t> tool to be </a:t>
            </a:r>
            <a:r>
              <a:rPr lang="en-AU" b="0" baseline="0" dirty="0" err="1"/>
              <a:t>utalised</a:t>
            </a:r>
            <a:r>
              <a:rPr lang="en-AU" b="0" baseline="0" dirty="0"/>
              <a:t> in the exploration and mining industry for the rapid acquisition of qualitative and </a:t>
            </a:r>
            <a:r>
              <a:rPr lang="en-AU" b="0" baseline="0" dirty="0" err="1"/>
              <a:t>quantitiative</a:t>
            </a:r>
            <a:r>
              <a:rPr lang="en-AU" b="0" baseline="0" dirty="0"/>
              <a:t> geochemical data on a variety of geological and environmental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a hair is 100 um thick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Said: characterise and understand the processes involved in the samples</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a:t>
            </a:fld>
            <a:endParaRPr lang="en-AU"/>
          </a:p>
        </p:txBody>
      </p:sp>
    </p:spTree>
    <p:extLst>
      <p:ext uri="{BB962C8B-B14F-4D97-AF65-F5344CB8AC3E}">
        <p14:creationId xmlns:p14="http://schemas.microsoft.com/office/powerpoint/2010/main" val="3110571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Cs not replicating the rock texture and appears show two band moving through the sample distributed  - alteration front?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Essentially there is a correlation on a meter by meter scale but at a microscale they are not associated together</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20</a:t>
            </a:fld>
            <a:endParaRPr lang="en-AU"/>
          </a:p>
        </p:txBody>
      </p:sp>
    </p:spTree>
    <p:extLst>
      <p:ext uri="{BB962C8B-B14F-4D97-AF65-F5344CB8AC3E}">
        <p14:creationId xmlns:p14="http://schemas.microsoft.com/office/powerpoint/2010/main" val="3652864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Essentially there is a correlation on a meter by meter scale but at a microscale they are not associated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Spatially associated not mineralogically associated. </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21</a:t>
            </a:fld>
            <a:endParaRPr lang="en-AU"/>
          </a:p>
        </p:txBody>
      </p:sp>
    </p:spTree>
    <p:extLst>
      <p:ext uri="{BB962C8B-B14F-4D97-AF65-F5344CB8AC3E}">
        <p14:creationId xmlns:p14="http://schemas.microsoft.com/office/powerpoint/2010/main" val="103780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goal was to identify the composition of the veins running through the pollucite. The </a:t>
            </a:r>
            <a:r>
              <a:rPr lang="en-AU" dirty="0" err="1"/>
              <a:t>raman</a:t>
            </a:r>
            <a:r>
              <a:rPr lang="en-AU" dirty="0"/>
              <a:t> had identified some feldspar but could not delineate between the vein and the surrounding sample (get to </a:t>
            </a:r>
            <a:r>
              <a:rPr lang="en-AU" dirty="0" err="1"/>
              <a:t>Soph</a:t>
            </a:r>
            <a:r>
              <a:rPr lang="en-AU" dirty="0"/>
              <a:t> to confirm this).  - feldspar </a:t>
            </a:r>
            <a:r>
              <a:rPr lang="en-AU" dirty="0" err="1"/>
              <a:t>grians</a:t>
            </a:r>
            <a:r>
              <a:rPr lang="en-AU" dirty="0"/>
              <a:t>/veins and lepidolite veins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high grade pollucite zone with lepidolite veinlet texture rimmed by blue </a:t>
            </a:r>
            <a:r>
              <a:rPr lang="en-AU" dirty="0" err="1"/>
              <a:t>cleav</a:t>
            </a:r>
            <a:r>
              <a:rPr lang="en-AU" dirty="0"/>
              <a:t> greasy lustre appearance &gt;20% Cs Bruker </a:t>
            </a:r>
            <a:r>
              <a:rPr lang="en-AU" dirty="0" err="1"/>
              <a:t>pXRF</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Quenching cracks? Mineralogical or alteration, </a:t>
            </a:r>
            <a:r>
              <a:rPr lang="en-AU" dirty="0" err="1"/>
              <a:t>discoulouration</a:t>
            </a:r>
            <a:r>
              <a:rPr lang="en-AU" dirty="0"/>
              <a:t> </a:t>
            </a:r>
          </a:p>
          <a:p>
            <a:endParaRPr lang="en-AU" dirty="0"/>
          </a:p>
        </p:txBody>
      </p:sp>
      <p:sp>
        <p:nvSpPr>
          <p:cNvPr id="4" name="Slide Number Placeholder 3"/>
          <p:cNvSpPr>
            <a:spLocks noGrp="1"/>
          </p:cNvSpPr>
          <p:nvPr>
            <p:ph type="sldNum" sz="quarter" idx="5"/>
          </p:nvPr>
        </p:nvSpPr>
        <p:spPr/>
        <p:txBody>
          <a:bodyPr/>
          <a:lstStyle/>
          <a:p>
            <a:fld id="{45EA0515-0872-4ACB-8976-F2EFD9BF31F8}" type="slidenum">
              <a:rPr lang="en-AU" smtClean="0"/>
              <a:t>22</a:t>
            </a:fld>
            <a:endParaRPr lang="en-AU"/>
          </a:p>
        </p:txBody>
      </p:sp>
    </p:spTree>
    <p:extLst>
      <p:ext uri="{BB962C8B-B14F-4D97-AF65-F5344CB8AC3E}">
        <p14:creationId xmlns:p14="http://schemas.microsoft.com/office/powerpoint/2010/main" val="1584459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Caesium showing the presence of pollucite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Caesium pervasive through put the sample of pollucite</a:t>
            </a:r>
          </a:p>
          <a:p>
            <a:r>
              <a:rPr lang="en-AU" dirty="0"/>
              <a:t>Low concentrations in the lepidolite veinlets and “albite”</a:t>
            </a:r>
          </a:p>
          <a:p>
            <a:r>
              <a:rPr lang="en-AU" dirty="0"/>
              <a:t>NOTE elevated Cs in the Fe veins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Darker section is not associated with a decrease in Cs. </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23</a:t>
            </a:fld>
            <a:endParaRPr lang="en-AU"/>
          </a:p>
        </p:txBody>
      </p:sp>
    </p:spTree>
    <p:extLst>
      <p:ext uri="{BB962C8B-B14F-4D97-AF65-F5344CB8AC3E}">
        <p14:creationId xmlns:p14="http://schemas.microsoft.com/office/powerpoint/2010/main" val="1053046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Elevated concentrations of rubidium mapping out veins of lepidolite and the abundance of </a:t>
            </a:r>
            <a:r>
              <a:rPr lang="en-AU" dirty="0" err="1"/>
              <a:t>Rb</a:t>
            </a:r>
            <a:r>
              <a:rPr lang="en-AU" dirty="0"/>
              <a:t> varies within the veins</a:t>
            </a:r>
          </a:p>
          <a:p>
            <a:endParaRPr lang="en-AU" dirty="0"/>
          </a:p>
          <a:p>
            <a:r>
              <a:rPr lang="en-AU" dirty="0"/>
              <a:t>Also elevated at the rim of the core.</a:t>
            </a:r>
          </a:p>
          <a:p>
            <a:endParaRPr lang="en-AU" dirty="0"/>
          </a:p>
          <a:p>
            <a:pPr algn="l"/>
            <a:r>
              <a:rPr lang="en-AU" dirty="0"/>
              <a:t>Lepidolite veins typically trending  </a:t>
            </a:r>
          </a:p>
          <a:p>
            <a:pPr marL="342900" indent="-342900" algn="l">
              <a:buAutoNum type="alphaLcParenBoth"/>
            </a:pPr>
            <a:r>
              <a:rPr lang="en-AU" b="1" dirty="0"/>
              <a:t>NE</a:t>
            </a:r>
          </a:p>
          <a:p>
            <a:pPr marL="342900" indent="-342900" algn="l">
              <a:buAutoNum type="alphaLcParenBoth"/>
            </a:pPr>
            <a:r>
              <a:rPr lang="en-AU" b="1" dirty="0"/>
              <a:t>NNW </a:t>
            </a:r>
          </a:p>
          <a:p>
            <a:pPr marL="342900" indent="-342900" algn="l">
              <a:buAutoNum type="alphaLcParenBoth"/>
            </a:pPr>
            <a:r>
              <a:rPr lang="en-AU" b="0" dirty="0"/>
              <a:t>set of “wispy veinlets trending NNE </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24</a:t>
            </a:fld>
            <a:endParaRPr lang="en-AU"/>
          </a:p>
        </p:txBody>
      </p:sp>
    </p:spTree>
    <p:extLst>
      <p:ext uri="{BB962C8B-B14F-4D97-AF65-F5344CB8AC3E}">
        <p14:creationId xmlns:p14="http://schemas.microsoft.com/office/powerpoint/2010/main" val="1093296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Manganese elevated in </a:t>
            </a:r>
          </a:p>
          <a:p>
            <a:pPr marL="342900" indent="-342900">
              <a:buFont typeface="+mj-lt"/>
              <a:buAutoNum type="arabicPeriod"/>
            </a:pPr>
            <a:r>
              <a:rPr lang="en-AU" dirty="0"/>
              <a:t>lepidolite veinlets NE and NW –</a:t>
            </a:r>
          </a:p>
          <a:p>
            <a:pPr marL="0" indent="0">
              <a:buFont typeface="+mj-lt"/>
              <a:buNone/>
            </a:pPr>
            <a:r>
              <a:rPr lang="en-AU" dirty="0"/>
              <a:t>NW clearer in Manganese</a:t>
            </a:r>
          </a:p>
          <a:p>
            <a:endParaRPr lang="en-AU" dirty="0"/>
          </a:p>
          <a:p>
            <a:pPr algn="l"/>
            <a:r>
              <a:rPr lang="en-AU" dirty="0"/>
              <a:t>Lepidolite veins typically trending  </a:t>
            </a:r>
          </a:p>
          <a:p>
            <a:pPr marL="342900" indent="-342900" algn="l">
              <a:buAutoNum type="alphaLcParenBoth"/>
            </a:pPr>
            <a:r>
              <a:rPr lang="en-AU" dirty="0"/>
              <a:t>NE</a:t>
            </a:r>
          </a:p>
          <a:p>
            <a:pPr marL="342900" indent="-342900" algn="l">
              <a:buAutoNum type="alphaLcParenBoth"/>
            </a:pPr>
            <a:r>
              <a:rPr lang="en-AU" dirty="0"/>
              <a:t>NNW </a:t>
            </a:r>
          </a:p>
          <a:p>
            <a:pPr marL="342900" indent="-342900" algn="l">
              <a:buAutoNum type="alphaLcParenBoth"/>
            </a:pPr>
            <a:r>
              <a:rPr lang="en-AU" b="1" dirty="0"/>
              <a:t>set of “wispy veinlets trending NNE </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25</a:t>
            </a:fld>
            <a:endParaRPr lang="en-AU"/>
          </a:p>
        </p:txBody>
      </p:sp>
    </p:spTree>
    <p:extLst>
      <p:ext uri="{BB962C8B-B14F-4D97-AF65-F5344CB8AC3E}">
        <p14:creationId xmlns:p14="http://schemas.microsoft.com/office/powerpoint/2010/main" val="2610033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AU" dirty="0"/>
              <a:t>anhedral albite grains (thus interpreting phase as albite)</a:t>
            </a:r>
          </a:p>
          <a:p>
            <a:pPr marL="342900" indent="-342900">
              <a:buAutoNum type="arabicPeriod"/>
            </a:pPr>
            <a:r>
              <a:rPr lang="en-AU" dirty="0"/>
              <a:t>Accumulations within the NNW trending lepidolite veinlets with a similar orientation</a:t>
            </a:r>
          </a:p>
          <a:p>
            <a:pPr marL="342900" indent="-342900">
              <a:buAutoNum type="arabicPeriod"/>
            </a:pPr>
            <a:endParaRPr lang="en-AU" dirty="0"/>
          </a:p>
          <a:p>
            <a:pPr marL="342900" indent="-342900">
              <a:buAutoNum type="arabicPeriod"/>
            </a:pPr>
            <a:endParaRPr lang="en-AU" dirty="0"/>
          </a:p>
          <a:p>
            <a:pPr marL="342900" indent="-342900">
              <a:buAutoNum type="arabicPeriod"/>
            </a:pPr>
            <a:r>
              <a:rPr lang="en-AU" dirty="0"/>
              <a:t>Solid solution series between pollucite and Na rich </a:t>
            </a:r>
            <a:r>
              <a:rPr lang="en-AU" dirty="0" err="1"/>
              <a:t>endmemeber</a:t>
            </a:r>
            <a:endParaRPr lang="en-AU" dirty="0"/>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26</a:t>
            </a:fld>
            <a:endParaRPr lang="en-AU"/>
          </a:p>
        </p:txBody>
      </p:sp>
    </p:spTree>
    <p:extLst>
      <p:ext uri="{BB962C8B-B14F-4D97-AF65-F5344CB8AC3E}">
        <p14:creationId xmlns:p14="http://schemas.microsoft.com/office/powerpoint/2010/main" val="3324437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Potassium elevated in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lepidolite veinlets plus additional veins mapped out by K</a:t>
            </a:r>
          </a:p>
          <a:p>
            <a:pPr marL="342900" indent="-342900">
              <a:buFont typeface="+mj-lt"/>
              <a:buAutoNum type="arabicPeriod"/>
            </a:pPr>
            <a:r>
              <a:rPr lang="en-AU" dirty="0"/>
              <a:t>Unknown phase that not associated with albite</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AU" dirty="0"/>
              <a:t>Low level potassic alteration around the anhedral albite grains, forming a ghosting halo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27</a:t>
            </a:fld>
            <a:endParaRPr lang="en-AU"/>
          </a:p>
        </p:txBody>
      </p:sp>
    </p:spTree>
    <p:extLst>
      <p:ext uri="{BB962C8B-B14F-4D97-AF65-F5344CB8AC3E}">
        <p14:creationId xmlns:p14="http://schemas.microsoft.com/office/powerpoint/2010/main" val="2384338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Strontium elevated in </a:t>
            </a:r>
          </a:p>
          <a:p>
            <a:pPr marL="342900" indent="-342900">
              <a:buFont typeface="+mj-lt"/>
              <a:buAutoNum type="arabicPeriod"/>
            </a:pPr>
            <a:r>
              <a:rPr lang="en-AU" dirty="0"/>
              <a:t>lepidolite veinlets (weak)</a:t>
            </a:r>
          </a:p>
          <a:p>
            <a:pPr marL="342900" indent="-342900">
              <a:buFont typeface="+mj-lt"/>
              <a:buAutoNum type="arabicPeriod"/>
            </a:pPr>
            <a:r>
              <a:rPr lang="en-AU" dirty="0"/>
              <a:t>Unknown phase (weak)</a:t>
            </a:r>
          </a:p>
          <a:p>
            <a:pPr marL="342900" indent="-342900">
              <a:buFont typeface="+mj-lt"/>
              <a:buAutoNum type="arabicPeriod"/>
            </a:pPr>
            <a:r>
              <a:rPr lang="en-AU" dirty="0"/>
              <a:t>anhedral albite (strong) with apparent zonation</a:t>
            </a:r>
          </a:p>
          <a:p>
            <a:r>
              <a:rPr lang="en-AU" dirty="0"/>
              <a:t>Albite association with the lepidolite veins – feeding into the veins. </a:t>
            </a:r>
          </a:p>
        </p:txBody>
      </p:sp>
      <p:sp>
        <p:nvSpPr>
          <p:cNvPr id="4" name="Slide Number Placeholder 3"/>
          <p:cNvSpPr>
            <a:spLocks noGrp="1"/>
          </p:cNvSpPr>
          <p:nvPr>
            <p:ph type="sldNum" sz="quarter" idx="5"/>
          </p:nvPr>
        </p:nvSpPr>
        <p:spPr/>
        <p:txBody>
          <a:bodyPr/>
          <a:lstStyle/>
          <a:p>
            <a:fld id="{C6BC34D5-C8BA-42EA-9BE1-2AD6778F093B}" type="slidenum">
              <a:rPr lang="en-AU" smtClean="0"/>
              <a:t>28</a:t>
            </a:fld>
            <a:endParaRPr lang="en-AU"/>
          </a:p>
        </p:txBody>
      </p:sp>
    </p:spTree>
    <p:extLst>
      <p:ext uri="{BB962C8B-B14F-4D97-AF65-F5344CB8AC3E}">
        <p14:creationId xmlns:p14="http://schemas.microsoft.com/office/powerpoint/2010/main" val="76819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Calcium elevated in the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anhedral albite grains</a:t>
            </a:r>
          </a:p>
          <a:p>
            <a:pPr marL="342900" indent="-342900">
              <a:buFont typeface="+mj-lt"/>
              <a:buAutoNum type="arabicPeriod"/>
            </a:pPr>
            <a:r>
              <a:rPr lang="en-AU" dirty="0"/>
              <a:t>Disseminated through out the “albite regions</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29</a:t>
            </a:fld>
            <a:endParaRPr lang="en-AU"/>
          </a:p>
        </p:txBody>
      </p:sp>
    </p:spTree>
    <p:extLst>
      <p:ext uri="{BB962C8B-B14F-4D97-AF65-F5344CB8AC3E}">
        <p14:creationId xmlns:p14="http://schemas.microsoft.com/office/powerpoint/2010/main" val="68509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primary difficulties for micro-XRF has been focusing the X-ray beams - the addition of capillary optics in the micro-XRF - measure small areas without sacrificing intensity or sensitivity</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Micro-XRF is a versatile</a:t>
            </a:r>
            <a:r>
              <a:rPr lang="en-AU" b="0" baseline="0" dirty="0"/>
              <a:t> tool to be </a:t>
            </a:r>
            <a:r>
              <a:rPr lang="en-AU" b="0" baseline="0" dirty="0" err="1"/>
              <a:t>utalised</a:t>
            </a:r>
            <a:r>
              <a:rPr lang="en-AU" b="0" baseline="0" dirty="0"/>
              <a:t> in the exploration and mining industry for the rapid acquisition of qualitative and </a:t>
            </a:r>
            <a:r>
              <a:rPr lang="en-AU" b="0" baseline="0" dirty="0" err="1"/>
              <a:t>quantitiative</a:t>
            </a:r>
            <a:r>
              <a:rPr lang="en-AU" b="0" baseline="0" dirty="0"/>
              <a:t> geochemical data on a variety of geological and environmental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a hair is 100 um thick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Said: characterise and understand the processes involved in the samples</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3</a:t>
            </a:fld>
            <a:endParaRPr lang="en-AU"/>
          </a:p>
        </p:txBody>
      </p:sp>
    </p:spTree>
    <p:extLst>
      <p:ext uri="{BB962C8B-B14F-4D97-AF65-F5344CB8AC3E}">
        <p14:creationId xmlns:p14="http://schemas.microsoft.com/office/powerpoint/2010/main" val="745644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AU" dirty="0"/>
              <a:t>Rubidium mapping out lepidolite views</a:t>
            </a:r>
          </a:p>
          <a:p>
            <a:pPr marL="342900" indent="-342900">
              <a:buFont typeface="+mj-lt"/>
              <a:buAutoNum type="arabicPeriod"/>
            </a:pPr>
            <a:r>
              <a:rPr lang="en-AU" dirty="0"/>
              <a:t>Strontium mapping out anhedral albite</a:t>
            </a:r>
          </a:p>
          <a:p>
            <a:pPr marL="342900" indent="-342900">
              <a:buFont typeface="+mj-lt"/>
              <a:buAutoNum type="arabicPeriod"/>
            </a:pPr>
            <a:r>
              <a:rPr lang="en-AU" dirty="0"/>
              <a:t>Calcium mapping out “albite” pseudomorphs  </a:t>
            </a:r>
          </a:p>
          <a:p>
            <a:endParaRPr lang="en-AU" dirty="0"/>
          </a:p>
          <a:p>
            <a:r>
              <a:rPr lang="en-AU" dirty="0"/>
              <a:t>So the </a:t>
            </a:r>
            <a:r>
              <a:rPr lang="en-AU" dirty="0" err="1"/>
              <a:t>uXRF</a:t>
            </a:r>
            <a:r>
              <a:rPr lang="en-AU" dirty="0"/>
              <a:t> analysis was done to identify the composition of the veins and instead it shows that there are actually multiple veining events occurring through the sample. The feldspar (albite) grains were identified and they are now anhedral and have pervasive alteration halos. Cs is not chemically zoned at all throughout the pollucite but there is alteration and zoning in the other elements occurring throughout the sample</a:t>
            </a:r>
          </a:p>
          <a:p>
            <a:endParaRPr lang="en-AU" dirty="0"/>
          </a:p>
          <a:p>
            <a:r>
              <a:rPr lang="en-AU" dirty="0"/>
              <a:t>So a wealth of information and knowledge was gained from a quick scan of pollucite ore.</a:t>
            </a:r>
          </a:p>
        </p:txBody>
      </p:sp>
      <p:sp>
        <p:nvSpPr>
          <p:cNvPr id="4" name="Slide Number Placeholder 3"/>
          <p:cNvSpPr>
            <a:spLocks noGrp="1"/>
          </p:cNvSpPr>
          <p:nvPr>
            <p:ph type="sldNum" sz="quarter" idx="5"/>
          </p:nvPr>
        </p:nvSpPr>
        <p:spPr/>
        <p:txBody>
          <a:bodyPr/>
          <a:lstStyle/>
          <a:p>
            <a:fld id="{C6BC34D5-C8BA-42EA-9BE1-2AD6778F093B}" type="slidenum">
              <a:rPr lang="en-AU" smtClean="0"/>
              <a:t>30</a:t>
            </a:fld>
            <a:endParaRPr lang="en-AU"/>
          </a:p>
        </p:txBody>
      </p:sp>
    </p:spTree>
    <p:extLst>
      <p:ext uri="{BB962C8B-B14F-4D97-AF65-F5344CB8AC3E}">
        <p14:creationId xmlns:p14="http://schemas.microsoft.com/office/powerpoint/2010/main" val="254955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AU" dirty="0"/>
              <a:t>Rubidium mapping out lepidolite views</a:t>
            </a:r>
          </a:p>
          <a:p>
            <a:pPr marL="342900" indent="-342900">
              <a:buFont typeface="+mj-lt"/>
              <a:buAutoNum type="arabicPeriod"/>
            </a:pPr>
            <a:r>
              <a:rPr lang="en-AU" dirty="0"/>
              <a:t>Strontium mapping out anhedral albite</a:t>
            </a:r>
          </a:p>
          <a:p>
            <a:pPr marL="342900" indent="-342900">
              <a:buFont typeface="+mj-lt"/>
              <a:buAutoNum type="arabicPeriod"/>
            </a:pPr>
            <a:r>
              <a:rPr lang="en-AU" dirty="0"/>
              <a:t>Calcium mapping out “albite” pseudomorphs  </a:t>
            </a:r>
          </a:p>
          <a:p>
            <a:endParaRPr lang="en-AU" dirty="0"/>
          </a:p>
          <a:p>
            <a:r>
              <a:rPr lang="en-AU" dirty="0"/>
              <a:t>So the </a:t>
            </a:r>
            <a:r>
              <a:rPr lang="en-AU" dirty="0" err="1"/>
              <a:t>uXRF</a:t>
            </a:r>
            <a:r>
              <a:rPr lang="en-AU" dirty="0"/>
              <a:t> analysis was done to identify the composition of the veins and instead it shows that there are actually multiple veining events occurring through the sample. The feldspar (albite) grains were identified and they are now anhedral and have pervasive alteration halos. Cs is not chemically zoned at all throughout the pollucite but there is alteration and zoning in the other elements occurring throughout the sample</a:t>
            </a:r>
          </a:p>
          <a:p>
            <a:endParaRPr lang="en-AU" dirty="0"/>
          </a:p>
          <a:p>
            <a:r>
              <a:rPr lang="en-AU" dirty="0"/>
              <a:t>So a wealth of information and knowledge was gained from a quick scan of pollucite ore.</a:t>
            </a:r>
          </a:p>
        </p:txBody>
      </p:sp>
      <p:sp>
        <p:nvSpPr>
          <p:cNvPr id="4" name="Slide Number Placeholder 3"/>
          <p:cNvSpPr>
            <a:spLocks noGrp="1"/>
          </p:cNvSpPr>
          <p:nvPr>
            <p:ph type="sldNum" sz="quarter" idx="5"/>
          </p:nvPr>
        </p:nvSpPr>
        <p:spPr/>
        <p:txBody>
          <a:bodyPr/>
          <a:lstStyle/>
          <a:p>
            <a:fld id="{45EA0515-0872-4ACB-8976-F2EFD9BF31F8}" type="slidenum">
              <a:rPr lang="en-AU" smtClean="0"/>
              <a:t>31</a:t>
            </a:fld>
            <a:endParaRPr lang="en-AU"/>
          </a:p>
        </p:txBody>
      </p:sp>
    </p:spTree>
    <p:extLst>
      <p:ext uri="{BB962C8B-B14F-4D97-AF65-F5344CB8AC3E}">
        <p14:creationId xmlns:p14="http://schemas.microsoft.com/office/powerpoint/2010/main" val="394218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ability to identify these mineralogical, textural and chemical features after a few hours of scanning with no sample preparation required highlights the benefits of this new technology. </a:t>
            </a:r>
            <a:endParaRPr lang="en-AU" dirty="0"/>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To date this technology has not yet been utilised to its full potential in the exploration, mining and metallurgical industries. So a quick presentation to show you what information can be collected after a few hours of scanning. </a:t>
            </a:r>
          </a:p>
          <a:p>
            <a:pPr hangingPunct="0"/>
            <a:endParaRPr lang="en-AU"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AU" dirty="0"/>
              <a:t>Micro-XRF is a versatile</a:t>
            </a:r>
            <a:r>
              <a:rPr lang="en-AU" baseline="0" dirty="0"/>
              <a:t> tool to be </a:t>
            </a:r>
            <a:r>
              <a:rPr lang="en-AU" baseline="0" dirty="0" err="1"/>
              <a:t>utalised</a:t>
            </a:r>
            <a:r>
              <a:rPr lang="en-AU" baseline="0" dirty="0"/>
              <a:t> in the exploration and mining industry for the rapid acquisition of qualitative and </a:t>
            </a:r>
            <a:r>
              <a:rPr lang="en-AU" baseline="0" dirty="0" err="1"/>
              <a:t>quantitiative</a:t>
            </a:r>
            <a:r>
              <a:rPr lang="en-AU" baseline="0" dirty="0"/>
              <a:t> geochemical data on a variety of geological and environmental samples</a:t>
            </a:r>
          </a:p>
          <a:p>
            <a:pPr hangingPunct="0"/>
            <a:endParaRPr lang="en-AU"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Micro X-ray fluorescence (µXRF) is a rapid and non-destructive technique used to acquire qualitative and quantitative data at high spatial resolution (i.e. µm scale). </a:t>
            </a:r>
          </a:p>
          <a:p>
            <a:pPr hangingPunct="0"/>
            <a:r>
              <a:rPr lang="en-AU" sz="1200" kern="1200" dirty="0">
                <a:solidFill>
                  <a:schemeClr val="tx1"/>
                </a:solidFill>
                <a:effectLst/>
                <a:latin typeface="+mn-lt"/>
                <a:ea typeface="+mn-ea"/>
                <a:cs typeface="+mn-cs"/>
              </a:rPr>
              <a:t>Micro-XRF instrumentation can acquire a wealth of geochemical, mineralogical and petrological information for a versatile range of sample types and sizes, due to the large sample chamber and small X-ray beam size.  The non-destructive nature of the instrument combined with the minimal sample preparation required is a major advantage over other geochemical techniques and makes µXRF ideally suited for rapid and inexpensive studies aimed at investigating micromorphology, chemical variability and mineral alteration in rock samples.</a:t>
            </a:r>
          </a:p>
          <a:p>
            <a:pPr hangingPunct="0"/>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32</a:t>
            </a:fld>
            <a:endParaRPr lang="en-AU"/>
          </a:p>
        </p:txBody>
      </p:sp>
    </p:spTree>
    <p:extLst>
      <p:ext uri="{BB962C8B-B14F-4D97-AF65-F5344CB8AC3E}">
        <p14:creationId xmlns:p14="http://schemas.microsoft.com/office/powerpoint/2010/main" val="1356707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33</a:t>
            </a:fld>
            <a:endParaRPr lang="en-AU"/>
          </a:p>
        </p:txBody>
      </p:sp>
    </p:spTree>
    <p:extLst>
      <p:ext uri="{BB962C8B-B14F-4D97-AF65-F5344CB8AC3E}">
        <p14:creationId xmlns:p14="http://schemas.microsoft.com/office/powerpoint/2010/main" val="236572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types: drill cores, chips, </a:t>
            </a:r>
            <a:r>
              <a:rPr lang="en-US" dirty="0" err="1"/>
              <a:t>ineral</a:t>
            </a:r>
            <a:r>
              <a:rPr lang="en-US" dirty="0"/>
              <a:t> grains, thin section, coatings, pulp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Chamber size: 35 by 65cm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Qualitative: spatial distribution and relative abundances of major, minor and some abundant trace element elements </a:t>
            </a:r>
          </a:p>
          <a:p>
            <a:r>
              <a:rPr lang="en-AU" dirty="0"/>
              <a:t>Quantitative: </a:t>
            </a:r>
            <a:r>
              <a:rPr lang="en-AU" sz="1200" kern="1200" dirty="0">
                <a:solidFill>
                  <a:schemeClr val="tx1"/>
                </a:solidFill>
                <a:effectLst/>
                <a:latin typeface="+mn-lt"/>
                <a:ea typeface="+mn-ea"/>
                <a:cs typeface="+mn-cs"/>
              </a:rPr>
              <a:t>theoretical quantification method called fundamental parameterisation to determine the elemental composition.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hangingPunct="0"/>
            <a:r>
              <a:rPr lang="en-US" dirty="0"/>
              <a:t>Sample description: </a:t>
            </a:r>
            <a:r>
              <a:rPr lang="en-AU" sz="1200" kern="1200" dirty="0" err="1">
                <a:solidFill>
                  <a:schemeClr val="tx1"/>
                </a:solidFill>
                <a:effectLst/>
                <a:latin typeface="+mn-lt"/>
                <a:ea typeface="+mn-ea"/>
                <a:cs typeface="+mn-cs"/>
              </a:rPr>
              <a:t>Rb</a:t>
            </a:r>
            <a:r>
              <a:rPr lang="en-AU" sz="1200" kern="1200" dirty="0">
                <a:solidFill>
                  <a:schemeClr val="tx1"/>
                </a:solidFill>
                <a:effectLst/>
                <a:latin typeface="+mn-lt"/>
                <a:ea typeface="+mn-ea"/>
                <a:cs typeface="+mn-cs"/>
              </a:rPr>
              <a:t> indicates the location of the Li in the lepidolite - visually unrecognisable feature includes Ca-Sr-concentrated veins that cut amblygonite which are likely to indicate the commencement of the weathering of amblygonite by </a:t>
            </a:r>
          </a:p>
          <a:p>
            <a:r>
              <a:rPr lang="en-AU" sz="1200" kern="1200" dirty="0">
                <a:solidFill>
                  <a:schemeClr val="tx1"/>
                </a:solidFill>
                <a:effectLst/>
                <a:latin typeface="+mn-lt"/>
                <a:ea typeface="+mn-ea"/>
                <a:cs typeface="+mn-cs"/>
              </a:rPr>
              <a:t>penetrating ground waters. </a:t>
            </a:r>
            <a:endParaRPr lang="en-US" dirty="0"/>
          </a:p>
        </p:txBody>
      </p:sp>
      <p:sp>
        <p:nvSpPr>
          <p:cNvPr id="4" name="Slide Number Placeholder 3"/>
          <p:cNvSpPr>
            <a:spLocks noGrp="1"/>
          </p:cNvSpPr>
          <p:nvPr>
            <p:ph type="sldNum" sz="quarter" idx="10"/>
          </p:nvPr>
        </p:nvSpPr>
        <p:spPr/>
        <p:txBody>
          <a:bodyPr/>
          <a:lstStyle/>
          <a:p>
            <a:fld id="{F930D2C2-AF93-654D-84C1-9380FDF7269D}" type="slidenum">
              <a:rPr lang="en-US" smtClean="0"/>
              <a:t>4</a:t>
            </a:fld>
            <a:endParaRPr lang="en-US"/>
          </a:p>
        </p:txBody>
      </p:sp>
    </p:spTree>
    <p:extLst>
      <p:ext uri="{BB962C8B-B14F-4D97-AF65-F5344CB8AC3E}">
        <p14:creationId xmlns:p14="http://schemas.microsoft.com/office/powerpoint/2010/main" val="80057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On the fly – table doesn’t stop reducing the total time needed for analysis completion. Providing a qualitative overview of the element distribution - for quant a longer measurement time is needed.</a:t>
            </a:r>
          </a:p>
        </p:txBody>
      </p:sp>
      <p:sp>
        <p:nvSpPr>
          <p:cNvPr id="4" name="Slide Number Placeholder 3"/>
          <p:cNvSpPr>
            <a:spLocks noGrp="1"/>
          </p:cNvSpPr>
          <p:nvPr>
            <p:ph type="sldNum" sz="quarter" idx="5"/>
          </p:nvPr>
        </p:nvSpPr>
        <p:spPr/>
        <p:txBody>
          <a:bodyPr/>
          <a:lstStyle/>
          <a:p>
            <a:fld id="{49A60FCA-E08E-4A9E-A7B7-D5CBE62E4213}" type="slidenum">
              <a:rPr lang="en-AU" smtClean="0"/>
              <a:t>5</a:t>
            </a:fld>
            <a:endParaRPr lang="en-AU"/>
          </a:p>
        </p:txBody>
      </p:sp>
    </p:spTree>
    <p:extLst>
      <p:ext uri="{BB962C8B-B14F-4D97-AF65-F5344CB8AC3E}">
        <p14:creationId xmlns:p14="http://schemas.microsoft.com/office/powerpoint/2010/main" val="238648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Stitched together image – not a photo.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Metallurgical applications – what minerals are there, their abundance and their association with each other on a fine scale. </a:t>
            </a:r>
          </a:p>
          <a:p>
            <a:pPr lvl="0"/>
            <a:endParaRPr lang="en-AU" dirty="0"/>
          </a:p>
          <a:p>
            <a:pPr lvl="0"/>
            <a:r>
              <a:rPr lang="en-AU" dirty="0"/>
              <a:t>Sample: LCT pegmatite sample – spodumene rich with quartz</a:t>
            </a:r>
          </a:p>
          <a:p>
            <a:pPr lvl="0"/>
            <a:r>
              <a:rPr lang="en-AU" dirty="0">
                <a:highlight>
                  <a:srgbClr val="FFFF00"/>
                </a:highlight>
              </a:rPr>
              <a:t>Spodumene is the mineral of interest and as </a:t>
            </a:r>
            <a:r>
              <a:rPr lang="en-AU" dirty="0" err="1">
                <a:highlight>
                  <a:srgbClr val="FFFF00"/>
                </a:highlight>
              </a:rPr>
              <a:t>sophie</a:t>
            </a:r>
            <a:r>
              <a:rPr lang="en-AU" dirty="0">
                <a:highlight>
                  <a:srgbClr val="FFFF00"/>
                </a:highlight>
              </a:rPr>
              <a:t> mentioned earlier by </a:t>
            </a:r>
            <a:r>
              <a:rPr lang="en-AU" sz="1200" kern="1200" dirty="0">
                <a:solidFill>
                  <a:schemeClr val="tx1"/>
                </a:solidFill>
                <a:effectLst/>
                <a:highlight>
                  <a:srgbClr val="FFFF00"/>
                </a:highlight>
                <a:latin typeface="+mn-lt"/>
                <a:ea typeface="+mn-ea"/>
                <a:cs typeface="+mn-cs"/>
              </a:rPr>
              <a:t>visual </a:t>
            </a:r>
            <a:r>
              <a:rPr lang="en-AU" sz="1200" kern="1200" dirty="0" err="1">
                <a:solidFill>
                  <a:schemeClr val="tx1"/>
                </a:solidFill>
                <a:effectLst/>
                <a:highlight>
                  <a:srgbClr val="FFFF00"/>
                </a:highlight>
                <a:latin typeface="+mn-lt"/>
                <a:ea typeface="+mn-ea"/>
                <a:cs typeface="+mn-cs"/>
              </a:rPr>
              <a:t>identication</a:t>
            </a:r>
            <a:r>
              <a:rPr lang="en-AU" sz="1200" kern="1200" dirty="0">
                <a:solidFill>
                  <a:schemeClr val="tx1"/>
                </a:solidFill>
                <a:effectLst/>
                <a:highlight>
                  <a:srgbClr val="FFFF00"/>
                </a:highlight>
                <a:latin typeface="+mn-lt"/>
                <a:ea typeface="+mn-ea"/>
                <a:cs typeface="+mn-cs"/>
              </a:rPr>
              <a:t> it is difficult to differentiate </a:t>
            </a:r>
            <a:r>
              <a:rPr lang="en-AU" sz="1200" b="1" kern="1200" dirty="0">
                <a:solidFill>
                  <a:schemeClr val="tx1"/>
                </a:solidFill>
                <a:effectLst/>
                <a:highlight>
                  <a:srgbClr val="FFFF00"/>
                </a:highlight>
                <a:latin typeface="+mn-lt"/>
                <a:ea typeface="+mn-ea"/>
                <a:cs typeface="+mn-cs"/>
              </a:rPr>
              <a:t>spodumene and quartz textures </a:t>
            </a:r>
            <a:r>
              <a:rPr lang="en-AU" sz="1200" kern="1200" dirty="0">
                <a:solidFill>
                  <a:schemeClr val="tx1"/>
                </a:solidFill>
                <a:effectLst/>
                <a:highlight>
                  <a:srgbClr val="FFFF00"/>
                </a:highlight>
                <a:latin typeface="+mn-lt"/>
                <a:ea typeface="+mn-ea"/>
                <a:cs typeface="+mn-cs"/>
              </a:rPr>
              <a:t>- </a:t>
            </a:r>
            <a:r>
              <a:rPr lang="en-AU" dirty="0">
                <a:highlight>
                  <a:srgbClr val="FFFF00"/>
                </a:highlight>
              </a:rPr>
              <a:t>the </a:t>
            </a:r>
            <a:r>
              <a:rPr lang="en-AU" dirty="0" err="1">
                <a:highlight>
                  <a:srgbClr val="FFFF00"/>
                </a:highlight>
              </a:rPr>
              <a:t>raman</a:t>
            </a:r>
            <a:r>
              <a:rPr lang="en-AU" dirty="0">
                <a:highlight>
                  <a:srgbClr val="FFFF00"/>
                </a:highlight>
              </a:rPr>
              <a:t> enables us to do that (see which part is which), but what if you want to determine the textural relationship between the two?</a:t>
            </a:r>
          </a:p>
          <a:p>
            <a:pPr lvl="0"/>
            <a:endParaRPr lang="en-AU" dirty="0"/>
          </a:p>
          <a:p>
            <a:pPr lvl="0"/>
            <a:r>
              <a:rPr lang="en-AU" sz="1200" kern="1200" dirty="0">
                <a:solidFill>
                  <a:schemeClr val="tx1"/>
                </a:solidFill>
                <a:effectLst/>
                <a:highlight>
                  <a:srgbClr val="FFFF00"/>
                </a:highlight>
                <a:latin typeface="+mn-lt"/>
                <a:ea typeface="+mn-ea"/>
                <a:cs typeface="+mn-cs"/>
              </a:rPr>
              <a:t>Five minerals were identified, with spodumene as the dominant phase (~57%). Furthermore, </a:t>
            </a:r>
            <a:r>
              <a:rPr lang="en-AU" sz="1200" kern="1200" dirty="0" err="1">
                <a:solidFill>
                  <a:schemeClr val="tx1"/>
                </a:solidFill>
                <a:effectLst/>
                <a:highlight>
                  <a:srgbClr val="FFFF00"/>
                </a:highlight>
                <a:latin typeface="+mn-lt"/>
                <a:ea typeface="+mn-ea"/>
                <a:cs typeface="+mn-cs"/>
              </a:rPr>
              <a:t>illite</a:t>
            </a:r>
            <a:r>
              <a:rPr lang="en-AU" sz="1200" kern="1200" dirty="0">
                <a:solidFill>
                  <a:schemeClr val="tx1"/>
                </a:solidFill>
                <a:effectLst/>
                <a:highlight>
                  <a:srgbClr val="FFFF00"/>
                </a:highlight>
                <a:latin typeface="+mn-lt"/>
                <a:ea typeface="+mn-ea"/>
                <a:cs typeface="+mn-cs"/>
              </a:rPr>
              <a:t>, apatite and </a:t>
            </a:r>
            <a:r>
              <a:rPr lang="en-AU" sz="1200" kern="1200" dirty="0" err="1">
                <a:solidFill>
                  <a:schemeClr val="tx1"/>
                </a:solidFill>
                <a:effectLst/>
                <a:highlight>
                  <a:srgbClr val="FFFF00"/>
                </a:highlight>
                <a:latin typeface="+mn-lt"/>
                <a:ea typeface="+mn-ea"/>
                <a:cs typeface="+mn-cs"/>
              </a:rPr>
              <a:t>jadite</a:t>
            </a:r>
            <a:r>
              <a:rPr lang="en-AU" sz="1200" kern="1200" dirty="0">
                <a:solidFill>
                  <a:schemeClr val="tx1"/>
                </a:solidFill>
                <a:effectLst/>
                <a:highlight>
                  <a:srgbClr val="FFFF00"/>
                </a:highlight>
                <a:latin typeface="+mn-lt"/>
                <a:ea typeface="+mn-ea"/>
                <a:cs typeface="+mn-cs"/>
              </a:rPr>
              <a:t> may have been unidentified or misidentified by visual inspection alone. </a:t>
            </a:r>
          </a:p>
          <a:p>
            <a:pPr lvl="0"/>
            <a:endParaRPr lang="en-AU" sz="1200" b="1" kern="1200" dirty="0">
              <a:solidFill>
                <a:schemeClr val="tx1"/>
              </a:solidFill>
              <a:effectLst/>
              <a:highlight>
                <a:srgbClr val="FFFF00"/>
              </a:highlight>
              <a:latin typeface="+mn-lt"/>
              <a:ea typeface="+mn-ea"/>
              <a:cs typeface="+mn-cs"/>
            </a:endParaRPr>
          </a:p>
          <a:p>
            <a:pPr lvl="0"/>
            <a:r>
              <a:rPr lang="en-AU" sz="1600" b="1" dirty="0">
                <a:highlight>
                  <a:srgbClr val="FFFF00"/>
                </a:highlight>
              </a:rPr>
              <a:t>Not only identify the texture but also the composition and abundance</a:t>
            </a:r>
          </a:p>
        </p:txBody>
      </p:sp>
      <p:sp>
        <p:nvSpPr>
          <p:cNvPr id="4" name="Slide Number Placeholder 3"/>
          <p:cNvSpPr>
            <a:spLocks noGrp="1"/>
          </p:cNvSpPr>
          <p:nvPr>
            <p:ph type="sldNum" sz="quarter" idx="5"/>
          </p:nvPr>
        </p:nvSpPr>
        <p:spPr/>
        <p:txBody>
          <a:bodyPr/>
          <a:lstStyle/>
          <a:p>
            <a:fld id="{F930D2C2-AF93-654D-84C1-9380FDF7269D}" type="slidenum">
              <a:rPr lang="en-US" smtClean="0"/>
              <a:t>6</a:t>
            </a:fld>
            <a:endParaRPr lang="en-US"/>
          </a:p>
        </p:txBody>
      </p:sp>
    </p:spTree>
    <p:extLst>
      <p:ext uri="{BB962C8B-B14F-4D97-AF65-F5344CB8AC3E}">
        <p14:creationId xmlns:p14="http://schemas.microsoft.com/office/powerpoint/2010/main" val="210167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7</a:t>
            </a:fld>
            <a:endParaRPr lang="en-AU"/>
          </a:p>
        </p:txBody>
      </p:sp>
    </p:spTree>
    <p:extLst>
      <p:ext uri="{BB962C8B-B14F-4D97-AF65-F5344CB8AC3E}">
        <p14:creationId xmlns:p14="http://schemas.microsoft.com/office/powerpoint/2010/main" val="112405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Once you have collected the samples - </a:t>
            </a:r>
            <a:r>
              <a:rPr lang="en-US" sz="1200" dirty="0"/>
              <a:t>Semi-quantitative chemistry and mineralogy.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Mineral chemistry and micro-textures to answer specific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Maps show can give thin-section quality data </a:t>
            </a:r>
            <a:r>
              <a:rPr lang="en-US" sz="1200" b="1" dirty="0">
                <a:solidFill>
                  <a:schemeClr val="tx2"/>
                </a:solidFill>
              </a:rPr>
              <a:t>fast</a:t>
            </a:r>
            <a:r>
              <a:rPr lang="en-US" sz="1200" dirty="0"/>
              <a:t>, in hours not weeks. </a:t>
            </a:r>
          </a:p>
          <a:p>
            <a:endParaRPr lang="en-AU" dirty="0"/>
          </a:p>
        </p:txBody>
      </p:sp>
      <p:sp>
        <p:nvSpPr>
          <p:cNvPr id="4" name="Slide Number Placeholder 3"/>
          <p:cNvSpPr>
            <a:spLocks noGrp="1"/>
          </p:cNvSpPr>
          <p:nvPr>
            <p:ph type="sldNum" sz="quarter" idx="5"/>
          </p:nvPr>
        </p:nvSpPr>
        <p:spPr/>
        <p:txBody>
          <a:bodyPr/>
          <a:lstStyle/>
          <a:p>
            <a:fld id="{C6BC34D5-C8BA-42EA-9BE1-2AD6778F093B}" type="slidenum">
              <a:rPr lang="en-AU" smtClean="0"/>
              <a:t>8</a:t>
            </a:fld>
            <a:endParaRPr lang="en-AU"/>
          </a:p>
        </p:txBody>
      </p:sp>
    </p:spTree>
    <p:extLst>
      <p:ext uri="{BB962C8B-B14F-4D97-AF65-F5344CB8AC3E}">
        <p14:creationId xmlns:p14="http://schemas.microsoft.com/office/powerpoint/2010/main" val="422774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Within the microcline zone of the deposit, high Fe contents were identified in the samples. So needed to check if the iron was due to contamination from the sample preparation and drilling or associated with the mineralogy of the rock (part of the rock sequence). </a:t>
            </a:r>
          </a:p>
          <a:p>
            <a:endParaRPr lang="en-AU" sz="1350" dirty="0"/>
          </a:p>
          <a:p>
            <a:endParaRPr lang="en-GB" sz="1350" dirty="0"/>
          </a:p>
          <a:p>
            <a:endParaRPr lang="en-AU" dirty="0"/>
          </a:p>
          <a:p>
            <a:endParaRPr lang="en-AU" dirty="0"/>
          </a:p>
        </p:txBody>
      </p:sp>
      <p:sp>
        <p:nvSpPr>
          <p:cNvPr id="4" name="Slide Number Placeholder 3"/>
          <p:cNvSpPr>
            <a:spLocks noGrp="1"/>
          </p:cNvSpPr>
          <p:nvPr>
            <p:ph type="sldNum" sz="quarter" idx="5"/>
          </p:nvPr>
        </p:nvSpPr>
        <p:spPr/>
        <p:txBody>
          <a:bodyPr/>
          <a:lstStyle/>
          <a:p>
            <a:fld id="{27596E3A-3766-4D57-B201-54E261B0DF9C}" type="slidenum">
              <a:rPr lang="en-AU" smtClean="0"/>
              <a:t>9</a:t>
            </a:fld>
            <a:endParaRPr lang="en-AU"/>
          </a:p>
        </p:txBody>
      </p:sp>
    </p:spTree>
    <p:extLst>
      <p:ext uri="{BB962C8B-B14F-4D97-AF65-F5344CB8AC3E}">
        <p14:creationId xmlns:p14="http://schemas.microsoft.com/office/powerpoint/2010/main" val="468874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062024"/>
            <a:ext cx="7772400" cy="881572"/>
          </a:xfrm>
        </p:spPr>
        <p:txBody>
          <a:bodyPr anchor="b">
            <a:normAutofit/>
          </a:bodyPr>
          <a:lstStyle>
            <a:lvl1pPr algn="ct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95866" y="4195926"/>
            <a:ext cx="6662394" cy="59289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88254D-4C26-42D0-855C-7BD63E48C22E}"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92B30-CDA1-4384-9E83-7966DB070A06}" type="slidenum">
              <a:rPr lang="en-AU" smtClean="0"/>
              <a:t>‹#›</a:t>
            </a:fld>
            <a:endParaRPr lang="en-AU"/>
          </a:p>
        </p:txBody>
      </p:sp>
      <p:grpSp>
        <p:nvGrpSpPr>
          <p:cNvPr id="13" name="Group 12">
            <a:extLst>
              <a:ext uri="{FF2B5EF4-FFF2-40B4-BE49-F238E27FC236}">
                <a16:creationId xmlns:a16="http://schemas.microsoft.com/office/drawing/2014/main" id="{FEC8D0A4-416F-486C-BF39-15A043CD8E7C}"/>
              </a:ext>
            </a:extLst>
          </p:cNvPr>
          <p:cNvGrpSpPr/>
          <p:nvPr/>
        </p:nvGrpSpPr>
        <p:grpSpPr>
          <a:xfrm rot="188799">
            <a:off x="3652837" y="879108"/>
            <a:ext cx="1838325" cy="1809569"/>
            <a:chOff x="3652837" y="879108"/>
            <a:chExt cx="1838325" cy="1809569"/>
          </a:xfrm>
        </p:grpSpPr>
        <p:sp>
          <p:nvSpPr>
            <p:cNvPr id="10" name="Oval 9">
              <a:extLst>
                <a:ext uri="{FF2B5EF4-FFF2-40B4-BE49-F238E27FC236}">
                  <a16:creationId xmlns:a16="http://schemas.microsoft.com/office/drawing/2014/main" id="{358BAFC9-18F7-490A-8CB6-6E5C971B80A2}"/>
                </a:ext>
              </a:extLst>
            </p:cNvPr>
            <p:cNvSpPr/>
            <p:nvPr/>
          </p:nvSpPr>
          <p:spPr>
            <a:xfrm>
              <a:off x="3652837" y="879108"/>
              <a:ext cx="1838325" cy="18095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sign&#10;&#10;Description automatically generated">
              <a:extLst>
                <a:ext uri="{FF2B5EF4-FFF2-40B4-BE49-F238E27FC236}">
                  <a16:creationId xmlns:a16="http://schemas.microsoft.com/office/drawing/2014/main" id="{7698AE51-AEB4-413F-9E5F-5C0E9AC29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718" y="926116"/>
              <a:ext cx="1762561" cy="1762561"/>
            </a:xfrm>
            <a:prstGeom prst="rect">
              <a:avLst/>
            </a:prstGeom>
          </p:spPr>
        </p:pic>
      </p:grpSp>
    </p:spTree>
    <p:extLst>
      <p:ext uri="{BB962C8B-B14F-4D97-AF65-F5344CB8AC3E}">
        <p14:creationId xmlns:p14="http://schemas.microsoft.com/office/powerpoint/2010/main" val="260691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8254D-4C26-42D0-855C-7BD63E48C22E}"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24229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8254D-4C26-42D0-855C-7BD63E48C22E}"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2620452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5" name="Rectangle 25"/>
          <p:cNvSpPr txBox="1">
            <a:spLocks noChangeArrowheads="1"/>
          </p:cNvSpPr>
          <p:nvPr userDrawn="1"/>
        </p:nvSpPr>
        <p:spPr>
          <a:xfrm>
            <a:off x="3348038" y="6546915"/>
            <a:ext cx="2895600" cy="363537"/>
          </a:xfrm>
          <a:prstGeom prst="rect">
            <a:avLst/>
          </a:prstGeom>
        </p:spPr>
        <p:txBody>
          <a:bodyPr anchor="ctr"/>
          <a:lstStyle>
            <a:defPPr>
              <a:defRPr lang="de-DE"/>
            </a:defPPr>
            <a:lvl1pPr algn="ctr" rtl="0" fontAlgn="base">
              <a:spcBef>
                <a:spcPct val="0"/>
              </a:spcBef>
              <a:spcAft>
                <a:spcPct val="0"/>
              </a:spcAft>
              <a:defRPr lang="en-US" sz="1000" kern="1200">
                <a:solidFill>
                  <a:srgbClr val="FFFFFF"/>
                </a:solidFill>
                <a:latin typeface="Verdana" pitchFamily="34" charset="0"/>
                <a:ea typeface="Verdana" pitchFamily="34" charset="0"/>
                <a:cs typeface="Verdana" pitchFamily="34" charset="0"/>
              </a:defRPr>
            </a:lvl1pPr>
            <a:lvl2pPr marL="457200" algn="l" rtl="0" fontAlgn="base">
              <a:spcBef>
                <a:spcPct val="0"/>
              </a:spcBef>
              <a:spcAft>
                <a:spcPct val="0"/>
              </a:spcAft>
              <a:defRPr sz="1200" kern="1200">
                <a:solidFill>
                  <a:schemeClr val="tx1"/>
                </a:solidFill>
                <a:latin typeface="Verdana" pitchFamily="34" charset="0"/>
                <a:ea typeface="ＭＳ Ｐゴシック" pitchFamily="34" charset="-128"/>
                <a:cs typeface="+mn-cs"/>
              </a:defRPr>
            </a:lvl2pPr>
            <a:lvl3pPr marL="914400" algn="l" rtl="0" fontAlgn="base">
              <a:spcBef>
                <a:spcPct val="0"/>
              </a:spcBef>
              <a:spcAft>
                <a:spcPct val="0"/>
              </a:spcAft>
              <a:defRPr sz="1200" kern="1200">
                <a:solidFill>
                  <a:schemeClr val="tx1"/>
                </a:solidFill>
                <a:latin typeface="Verdana" pitchFamily="34" charset="0"/>
                <a:ea typeface="ＭＳ Ｐゴシック" pitchFamily="34" charset="-128"/>
                <a:cs typeface="+mn-cs"/>
              </a:defRPr>
            </a:lvl3pPr>
            <a:lvl4pPr marL="1371600" algn="l" rtl="0" fontAlgn="base">
              <a:spcBef>
                <a:spcPct val="0"/>
              </a:spcBef>
              <a:spcAft>
                <a:spcPct val="0"/>
              </a:spcAft>
              <a:defRPr sz="1200" kern="1200">
                <a:solidFill>
                  <a:schemeClr val="tx1"/>
                </a:solidFill>
                <a:latin typeface="Verdana" pitchFamily="34" charset="0"/>
                <a:ea typeface="ＭＳ Ｐゴシック" pitchFamily="34" charset="-128"/>
                <a:cs typeface="+mn-cs"/>
              </a:defRPr>
            </a:lvl4pPr>
            <a:lvl5pPr marL="1828800" algn="l" rtl="0" fontAlgn="base">
              <a:spcBef>
                <a:spcPct val="0"/>
              </a:spcBef>
              <a:spcAft>
                <a:spcPct val="0"/>
              </a:spcAft>
              <a:defRPr sz="1200" kern="1200">
                <a:solidFill>
                  <a:schemeClr val="tx1"/>
                </a:solidFill>
                <a:latin typeface="Verdana" pitchFamily="34" charset="0"/>
                <a:ea typeface="ＭＳ Ｐゴシック" pitchFamily="34" charset="-128"/>
                <a:cs typeface="+mn-cs"/>
              </a:defRPr>
            </a:lvl5pPr>
            <a:lvl6pPr marL="2286000" algn="l" defTabSz="914400" rtl="0" eaLnBrk="1" latinLnBrk="0" hangingPunct="1">
              <a:defRPr sz="1200" kern="1200">
                <a:solidFill>
                  <a:schemeClr val="tx1"/>
                </a:solidFill>
                <a:latin typeface="Verdana" pitchFamily="34" charset="0"/>
                <a:ea typeface="ＭＳ Ｐゴシック" pitchFamily="34" charset="-128"/>
                <a:cs typeface="+mn-cs"/>
              </a:defRPr>
            </a:lvl6pPr>
            <a:lvl7pPr marL="2743200" algn="l" defTabSz="914400" rtl="0" eaLnBrk="1" latinLnBrk="0" hangingPunct="1">
              <a:defRPr sz="1200" kern="1200">
                <a:solidFill>
                  <a:schemeClr val="tx1"/>
                </a:solidFill>
                <a:latin typeface="Verdana" pitchFamily="34" charset="0"/>
                <a:ea typeface="ＭＳ Ｐゴシック" pitchFamily="34" charset="-128"/>
                <a:cs typeface="+mn-cs"/>
              </a:defRPr>
            </a:lvl7pPr>
            <a:lvl8pPr marL="3200400" algn="l" defTabSz="914400" rtl="0" eaLnBrk="1" latinLnBrk="0" hangingPunct="1">
              <a:defRPr sz="1200" kern="1200">
                <a:solidFill>
                  <a:schemeClr val="tx1"/>
                </a:solidFill>
                <a:latin typeface="Verdana" pitchFamily="34" charset="0"/>
                <a:ea typeface="ＭＳ Ｐゴシック" pitchFamily="34" charset="-128"/>
                <a:cs typeface="+mn-cs"/>
              </a:defRPr>
            </a:lvl8pPr>
            <a:lvl9pPr marL="3657600" algn="l" defTabSz="914400" rtl="0" eaLnBrk="1" latinLnBrk="0" hangingPunct="1">
              <a:defRPr sz="1200" kern="1200">
                <a:solidFill>
                  <a:schemeClr val="tx1"/>
                </a:solidFill>
                <a:latin typeface="Verdana" pitchFamily="34" charset="0"/>
                <a:ea typeface="ＭＳ Ｐゴシック" pitchFamily="34" charset="-128"/>
                <a:cs typeface="+mn-cs"/>
              </a:defRPr>
            </a:lvl9pPr>
          </a:lstStyle>
          <a:p>
            <a:pPr>
              <a:defRPr/>
            </a:pPr>
            <a:r>
              <a:rPr lang="de-DE" sz="750" dirty="0"/>
              <a:t>Bruker Confidential</a:t>
            </a:r>
          </a:p>
        </p:txBody>
      </p:sp>
      <p:sp>
        <p:nvSpPr>
          <p:cNvPr id="6" name="Date Placeholder 4"/>
          <p:cNvSpPr>
            <a:spLocks noGrp="1"/>
          </p:cNvSpPr>
          <p:nvPr>
            <p:ph type="dt" sz="half" idx="10"/>
          </p:nvPr>
        </p:nvSpPr>
        <p:spPr>
          <a:xfrm>
            <a:off x="755650" y="6597650"/>
            <a:ext cx="2133600" cy="260350"/>
          </a:xfrm>
        </p:spPr>
        <p:txBody>
          <a:bodyPr/>
          <a:lstStyle>
            <a:lvl1pPr>
              <a:defRPr/>
            </a:lvl1pPr>
          </a:lstStyle>
          <a:p>
            <a:pPr>
              <a:defRPr/>
            </a:pPr>
            <a:r>
              <a:rPr lang="en-US"/>
              <a:t>07/19/2017</a:t>
            </a:r>
            <a:endParaRPr lang="de-DE" dirty="0"/>
          </a:p>
        </p:txBody>
      </p:sp>
      <p:sp>
        <p:nvSpPr>
          <p:cNvPr id="7" name="Slide Number Placeholder 5"/>
          <p:cNvSpPr>
            <a:spLocks noGrp="1"/>
          </p:cNvSpPr>
          <p:nvPr>
            <p:ph type="sldNum" sz="quarter" idx="11"/>
          </p:nvPr>
        </p:nvSpPr>
        <p:spPr>
          <a:xfrm>
            <a:off x="6877050" y="6597650"/>
            <a:ext cx="2133600" cy="260350"/>
          </a:xfrm>
        </p:spPr>
        <p:txBody>
          <a:bodyPr/>
          <a:lstStyle>
            <a:lvl1pPr>
              <a:defRPr/>
            </a:lvl1pPr>
          </a:lstStyle>
          <a:p>
            <a:pPr>
              <a:defRPr/>
            </a:pPr>
            <a:fld id="{6167440C-5F4A-421F-BDE3-04E34D3A61DB}" type="slidenum">
              <a:rPr lang="de-DE"/>
              <a:pPr>
                <a:defRPr/>
              </a:pPr>
              <a:t>‹#›</a:t>
            </a:fld>
            <a:endParaRPr lang="de-DE"/>
          </a:p>
        </p:txBody>
      </p:sp>
      <p:sp>
        <p:nvSpPr>
          <p:cNvPr id="8" name="Titel 1"/>
          <p:cNvSpPr>
            <a:spLocks noGrp="1"/>
          </p:cNvSpPr>
          <p:nvPr>
            <p:ph type="title"/>
          </p:nvPr>
        </p:nvSpPr>
        <p:spPr>
          <a:xfrm>
            <a:off x="611189" y="274638"/>
            <a:ext cx="6624637" cy="1143000"/>
          </a:xfrm>
        </p:spPr>
        <p:txBody>
          <a:bodyPr/>
          <a:lstStyle/>
          <a:p>
            <a:r>
              <a:rPr lang="en-US"/>
              <a:t>Click to edit Master title style</a:t>
            </a:r>
            <a:endParaRPr lang="de-DE"/>
          </a:p>
        </p:txBody>
      </p:sp>
    </p:spTree>
    <p:extLst>
      <p:ext uri="{BB962C8B-B14F-4D97-AF65-F5344CB8AC3E}">
        <p14:creationId xmlns:p14="http://schemas.microsoft.com/office/powerpoint/2010/main" val="309634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8254D-4C26-42D0-855C-7BD63E48C22E}"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59636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88254D-4C26-42D0-855C-7BD63E48C22E}"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247666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8254D-4C26-42D0-855C-7BD63E48C22E}"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136570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8254D-4C26-42D0-855C-7BD63E48C22E}" type="datetimeFigureOut">
              <a:rPr lang="en-AU" smtClean="0"/>
              <a:t>2/09/2019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175094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88254D-4C26-42D0-855C-7BD63E48C22E}" type="datetimeFigureOut">
              <a:rPr lang="en-AU" smtClean="0"/>
              <a:t>2/09/2019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92659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8254D-4C26-42D0-855C-7BD63E48C22E}" type="datetimeFigureOut">
              <a:rPr lang="en-AU" smtClean="0"/>
              <a:t>2/09/2019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225700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88254D-4C26-42D0-855C-7BD63E48C22E}"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13152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88254D-4C26-42D0-855C-7BD63E48C22E}"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E92B30-CDA1-4384-9E83-7966DB070A06}" type="slidenum">
              <a:rPr lang="en-AU" smtClean="0"/>
              <a:t>‹#›</a:t>
            </a:fld>
            <a:endParaRPr lang="en-AU"/>
          </a:p>
        </p:txBody>
      </p:sp>
    </p:spTree>
    <p:extLst>
      <p:ext uri="{BB962C8B-B14F-4D97-AF65-F5344CB8AC3E}">
        <p14:creationId xmlns:p14="http://schemas.microsoft.com/office/powerpoint/2010/main" val="267385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8254D-4C26-42D0-855C-7BD63E48C22E}" type="datetimeFigureOut">
              <a:rPr lang="en-AU" smtClean="0"/>
              <a:t>2/09/2019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92B30-CDA1-4384-9E83-7966DB070A06}" type="slidenum">
              <a:rPr lang="en-AU" smtClean="0"/>
              <a:t>‹#›</a:t>
            </a:fld>
            <a:endParaRPr lang="en-AU"/>
          </a:p>
        </p:txBody>
      </p:sp>
      <p:grpSp>
        <p:nvGrpSpPr>
          <p:cNvPr id="10" name="Group 9">
            <a:extLst>
              <a:ext uri="{FF2B5EF4-FFF2-40B4-BE49-F238E27FC236}">
                <a16:creationId xmlns:a16="http://schemas.microsoft.com/office/drawing/2014/main" id="{BB8C7F66-4184-4EA1-AEF4-65A57257953A}"/>
              </a:ext>
            </a:extLst>
          </p:cNvPr>
          <p:cNvGrpSpPr/>
          <p:nvPr/>
        </p:nvGrpSpPr>
        <p:grpSpPr>
          <a:xfrm>
            <a:off x="8322468" y="6072216"/>
            <a:ext cx="661988" cy="583652"/>
            <a:chOff x="3652837" y="879108"/>
            <a:chExt cx="1838325" cy="1809569"/>
          </a:xfrm>
        </p:grpSpPr>
        <p:sp>
          <p:nvSpPr>
            <p:cNvPr id="11" name="Oval 10">
              <a:extLst>
                <a:ext uri="{FF2B5EF4-FFF2-40B4-BE49-F238E27FC236}">
                  <a16:creationId xmlns:a16="http://schemas.microsoft.com/office/drawing/2014/main" id="{7FFDDCC7-DD64-4F3A-B45B-BD6769E4E708}"/>
                </a:ext>
              </a:extLst>
            </p:cNvPr>
            <p:cNvSpPr/>
            <p:nvPr/>
          </p:nvSpPr>
          <p:spPr>
            <a:xfrm>
              <a:off x="3652837" y="879108"/>
              <a:ext cx="1838325" cy="18095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sign&#10;&#10;Description automatically generated">
              <a:extLst>
                <a:ext uri="{FF2B5EF4-FFF2-40B4-BE49-F238E27FC236}">
                  <a16:creationId xmlns:a16="http://schemas.microsoft.com/office/drawing/2014/main" id="{A4936AF7-A697-4D33-BB8D-C6352D34F7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0718" y="926116"/>
              <a:ext cx="1762561" cy="1762561"/>
            </a:xfrm>
            <a:prstGeom prst="rect">
              <a:avLst/>
            </a:prstGeom>
            <a:ln>
              <a:solidFill>
                <a:schemeClr val="bg1"/>
              </a:solidFill>
            </a:ln>
          </p:spPr>
        </p:pic>
      </p:grpSp>
    </p:spTree>
    <p:extLst>
      <p:ext uri="{BB962C8B-B14F-4D97-AF65-F5344CB8AC3E}">
        <p14:creationId xmlns:p14="http://schemas.microsoft.com/office/powerpoint/2010/main" val="2334225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hyperlink" Target="https://www.portaspecs.com/product/m4/"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49EF-6BB7-4E78-A23E-D86C68EC7BCF}"/>
              </a:ext>
            </a:extLst>
          </p:cNvPr>
          <p:cNvSpPr>
            <a:spLocks noGrp="1"/>
          </p:cNvSpPr>
          <p:nvPr>
            <p:ph type="ctrTitle"/>
          </p:nvPr>
        </p:nvSpPr>
        <p:spPr>
          <a:xfrm>
            <a:off x="685800" y="3140243"/>
            <a:ext cx="7772400" cy="1453059"/>
          </a:xfrm>
        </p:spPr>
        <p:txBody>
          <a:bodyPr>
            <a:normAutofit/>
          </a:bodyPr>
          <a:lstStyle/>
          <a:p>
            <a:r>
              <a:rPr lang="en-AU" sz="2800" b="1" dirty="0"/>
              <a:t>Application of micro-XRF to characterise diamond drill-core from lithium-caesium-tantalum pegmatites</a:t>
            </a:r>
            <a:br>
              <a:rPr lang="en-AU" sz="2800" b="1" dirty="0"/>
            </a:br>
            <a:endParaRPr lang="en-AU" sz="2800" b="1" dirty="0"/>
          </a:p>
        </p:txBody>
      </p:sp>
      <p:sp>
        <p:nvSpPr>
          <p:cNvPr id="3" name="Subtitle 2">
            <a:extLst>
              <a:ext uri="{FF2B5EF4-FFF2-40B4-BE49-F238E27FC236}">
                <a16:creationId xmlns:a16="http://schemas.microsoft.com/office/drawing/2014/main" id="{447D7E14-257C-4061-A461-C1C7165F7779}"/>
              </a:ext>
            </a:extLst>
          </p:cNvPr>
          <p:cNvSpPr>
            <a:spLocks noGrp="1"/>
          </p:cNvSpPr>
          <p:nvPr>
            <p:ph type="subTitle" idx="1"/>
          </p:nvPr>
        </p:nvSpPr>
        <p:spPr>
          <a:xfrm>
            <a:off x="1143993" y="4550698"/>
            <a:ext cx="6662394" cy="1453059"/>
          </a:xfrm>
        </p:spPr>
        <p:txBody>
          <a:bodyPr>
            <a:normAutofit fontScale="85000" lnSpcReduction="20000"/>
          </a:bodyPr>
          <a:lstStyle/>
          <a:p>
            <a:r>
              <a:rPr lang="en-AU" dirty="0"/>
              <a:t>By Dr Naomi Potter</a:t>
            </a:r>
          </a:p>
          <a:p>
            <a:pPr>
              <a:lnSpc>
                <a:spcPct val="120000"/>
              </a:lnSpc>
            </a:pPr>
            <a:r>
              <a:rPr lang="en-AU" i="1" dirty="0"/>
              <a:t>Co-author: Dr Nigel Brand</a:t>
            </a:r>
          </a:p>
          <a:p>
            <a:endParaRPr lang="en-AU" i="1" dirty="0"/>
          </a:p>
          <a:p>
            <a:r>
              <a:rPr lang="en-AU" i="1" dirty="0"/>
              <a:t>AEGC Conference 04/09/19</a:t>
            </a:r>
          </a:p>
        </p:txBody>
      </p:sp>
    </p:spTree>
    <p:extLst>
      <p:ext uri="{BB962C8B-B14F-4D97-AF65-F5344CB8AC3E}">
        <p14:creationId xmlns:p14="http://schemas.microsoft.com/office/powerpoint/2010/main" val="3367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K </a:t>
            </a:r>
            <a:br>
              <a:rPr lang="en-AU" dirty="0"/>
            </a:br>
            <a:endParaRPr lang="en-AU"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4978"/>
            <a:ext cx="9144000" cy="3528044"/>
          </a:xfrm>
          <a:prstGeom prst="rect">
            <a:avLst/>
          </a:prstGeom>
        </p:spPr>
      </p:pic>
      <p:sp>
        <p:nvSpPr>
          <p:cNvPr id="4" name="TextBox 3"/>
          <p:cNvSpPr txBox="1"/>
          <p:nvPr/>
        </p:nvSpPr>
        <p:spPr>
          <a:xfrm>
            <a:off x="7164288" y="6549237"/>
            <a:ext cx="1979712" cy="307777"/>
          </a:xfrm>
          <a:prstGeom prst="rect">
            <a:avLst/>
          </a:prstGeom>
          <a:noFill/>
        </p:spPr>
        <p:txBody>
          <a:bodyPr wrap="square" rtlCol="0">
            <a:spAutoFit/>
          </a:bodyPr>
          <a:lstStyle/>
          <a:p>
            <a:r>
              <a:rPr lang="en-AU" sz="1400" dirty="0"/>
              <a:t>Spot pXRF </a:t>
            </a:r>
            <a:r>
              <a:rPr lang="en-AU" sz="1400" dirty="0" err="1"/>
              <a:t>K2O</a:t>
            </a:r>
            <a:r>
              <a:rPr lang="en-AU" sz="1400" dirty="0"/>
              <a:t>: </a:t>
            </a:r>
            <a:r>
              <a:rPr lang="en-AU" sz="1400" dirty="0" err="1"/>
              <a:t>9.67wt</a:t>
            </a:r>
            <a:r>
              <a:rPr lang="en-AU" sz="1400" dirty="0"/>
              <a:t>%</a:t>
            </a:r>
          </a:p>
        </p:txBody>
      </p:sp>
    </p:spTree>
    <p:extLst>
      <p:ext uri="{BB962C8B-B14F-4D97-AF65-F5344CB8AC3E}">
        <p14:creationId xmlns:p14="http://schemas.microsoft.com/office/powerpoint/2010/main" val="428015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Na</a:t>
            </a:r>
            <a:br>
              <a:rPr lang="en-AU" dirty="0"/>
            </a:br>
            <a:endParaRPr lang="en-AU"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4978"/>
            <a:ext cx="9144000" cy="3528044"/>
          </a:xfrm>
          <a:prstGeom prst="rect">
            <a:avLst/>
          </a:prstGeom>
        </p:spPr>
      </p:pic>
      <p:sp>
        <p:nvSpPr>
          <p:cNvPr id="4" name="TextBox 3"/>
          <p:cNvSpPr txBox="1"/>
          <p:nvPr/>
        </p:nvSpPr>
        <p:spPr>
          <a:xfrm>
            <a:off x="7164288" y="6549237"/>
            <a:ext cx="1979712" cy="307777"/>
          </a:xfrm>
          <a:prstGeom prst="rect">
            <a:avLst/>
          </a:prstGeom>
          <a:noFill/>
        </p:spPr>
        <p:txBody>
          <a:bodyPr wrap="square" rtlCol="0">
            <a:spAutoFit/>
          </a:bodyPr>
          <a:lstStyle/>
          <a:p>
            <a:r>
              <a:rPr lang="en-AU" sz="1400" dirty="0"/>
              <a:t>pXRF n/a</a:t>
            </a:r>
          </a:p>
        </p:txBody>
      </p:sp>
    </p:spTree>
    <p:extLst>
      <p:ext uri="{BB962C8B-B14F-4D97-AF65-F5344CB8AC3E}">
        <p14:creationId xmlns:p14="http://schemas.microsoft.com/office/powerpoint/2010/main" val="186984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4978"/>
            <a:ext cx="9144000" cy="3528044"/>
          </a:xfrm>
          <a:prstGeom prst="rect">
            <a:avLst/>
          </a:prstGeom>
        </p:spPr>
      </p:pic>
      <p:sp>
        <p:nvSpPr>
          <p:cNvPr id="4" name="Title 3"/>
          <p:cNvSpPr>
            <a:spLocks noGrp="1"/>
          </p:cNvSpPr>
          <p:nvPr>
            <p:ph type="title"/>
          </p:nvPr>
        </p:nvSpPr>
        <p:spPr/>
        <p:txBody>
          <a:bodyPr>
            <a:normAutofit/>
          </a:bodyPr>
          <a:lstStyle/>
          <a:p>
            <a:r>
              <a:rPr lang="en-AU" dirty="0"/>
              <a:t>Fe</a:t>
            </a:r>
            <a:br>
              <a:rPr lang="en-AU" dirty="0"/>
            </a:br>
            <a:endParaRPr lang="en-AU" sz="3100" dirty="0"/>
          </a:p>
        </p:txBody>
      </p:sp>
      <p:sp>
        <p:nvSpPr>
          <p:cNvPr id="6" name="TextBox 5"/>
          <p:cNvSpPr txBox="1"/>
          <p:nvPr/>
        </p:nvSpPr>
        <p:spPr>
          <a:xfrm>
            <a:off x="7164288" y="6549237"/>
            <a:ext cx="1979712" cy="307777"/>
          </a:xfrm>
          <a:prstGeom prst="rect">
            <a:avLst/>
          </a:prstGeom>
          <a:noFill/>
        </p:spPr>
        <p:txBody>
          <a:bodyPr wrap="square" rtlCol="0">
            <a:spAutoFit/>
          </a:bodyPr>
          <a:lstStyle/>
          <a:p>
            <a:r>
              <a:rPr lang="en-AU" sz="1400" dirty="0"/>
              <a:t>Spot pXRF Fe: 7040 ppm</a:t>
            </a:r>
          </a:p>
        </p:txBody>
      </p:sp>
    </p:spTree>
    <p:extLst>
      <p:ext uri="{BB962C8B-B14F-4D97-AF65-F5344CB8AC3E}">
        <p14:creationId xmlns:p14="http://schemas.microsoft.com/office/powerpoint/2010/main" val="130955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E334E4-4008-4928-AB3C-D95AC3933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3" t="6875" r="20341" b="20526"/>
          <a:stretch/>
        </p:blipFill>
        <p:spPr bwMode="auto">
          <a:xfrm rot="16200000">
            <a:off x="2808002" y="-1186761"/>
            <a:ext cx="3528000" cy="914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48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3D07C-0AB6-46EE-BFE2-9B4DBE51D093}"/>
              </a:ext>
            </a:extLst>
          </p:cNvPr>
          <p:cNvPicPr>
            <a:picLocks noChangeAspect="1"/>
          </p:cNvPicPr>
          <p:nvPr/>
        </p:nvPicPr>
        <p:blipFill>
          <a:blip r:embed="rId3"/>
          <a:stretch>
            <a:fillRect/>
          </a:stretch>
        </p:blipFill>
        <p:spPr>
          <a:xfrm>
            <a:off x="1136637" y="1633790"/>
            <a:ext cx="6485714" cy="4047619"/>
          </a:xfrm>
          <a:prstGeom prst="rect">
            <a:avLst/>
          </a:prstGeom>
        </p:spPr>
      </p:pic>
      <p:sp>
        <p:nvSpPr>
          <p:cNvPr id="6" name="TextBox 5">
            <a:extLst>
              <a:ext uri="{FF2B5EF4-FFF2-40B4-BE49-F238E27FC236}">
                <a16:creationId xmlns:a16="http://schemas.microsoft.com/office/drawing/2014/main" id="{BD31B6B2-7FDF-49EF-A652-FB5875A6BC2B}"/>
              </a:ext>
            </a:extLst>
          </p:cNvPr>
          <p:cNvSpPr txBox="1"/>
          <p:nvPr/>
        </p:nvSpPr>
        <p:spPr>
          <a:xfrm>
            <a:off x="0" y="441740"/>
            <a:ext cx="9144000" cy="923330"/>
          </a:xfrm>
          <a:prstGeom prst="rect">
            <a:avLst/>
          </a:prstGeom>
          <a:noFill/>
        </p:spPr>
        <p:txBody>
          <a:bodyPr wrap="square" rtlCol="0">
            <a:spAutoFit/>
          </a:bodyPr>
          <a:lstStyle/>
          <a:p>
            <a:pPr algn="ctr"/>
            <a:r>
              <a:rPr lang="en-US" sz="5400" dirty="0"/>
              <a:t>Next question…</a:t>
            </a:r>
          </a:p>
        </p:txBody>
      </p:sp>
    </p:spTree>
    <p:extLst>
      <p:ext uri="{BB962C8B-B14F-4D97-AF65-F5344CB8AC3E}">
        <p14:creationId xmlns:p14="http://schemas.microsoft.com/office/powerpoint/2010/main" val="8920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472"/>
          <a:stretch/>
        </p:blipFill>
        <p:spPr bwMode="auto">
          <a:xfrm rot="5400000">
            <a:off x="3084203" y="-1027783"/>
            <a:ext cx="2980106" cy="895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82278" y="2060608"/>
            <a:ext cx="8755380" cy="2712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p:cNvCxnSpPr/>
          <p:nvPr/>
        </p:nvCxnSpPr>
        <p:spPr>
          <a:xfrm>
            <a:off x="350726" y="5445592"/>
            <a:ext cx="8734174"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23927" y="5162708"/>
            <a:ext cx="595415" cy="276999"/>
          </a:xfrm>
          <a:prstGeom prst="rect">
            <a:avLst/>
          </a:prstGeom>
          <a:solidFill>
            <a:schemeClr val="bg1"/>
          </a:solidFill>
        </p:spPr>
        <p:txBody>
          <a:bodyPr wrap="square" rtlCol="0">
            <a:spAutoFit/>
          </a:bodyPr>
          <a:lstStyle/>
          <a:p>
            <a:r>
              <a:rPr lang="en-AU" sz="1200" dirty="0"/>
              <a:t>18 cm</a:t>
            </a:r>
          </a:p>
        </p:txBody>
      </p:sp>
      <p:sp>
        <p:nvSpPr>
          <p:cNvPr id="13" name="TextBox 12">
            <a:extLst>
              <a:ext uri="{FF2B5EF4-FFF2-40B4-BE49-F238E27FC236}">
                <a16:creationId xmlns:a16="http://schemas.microsoft.com/office/drawing/2014/main" id="{946252D5-0036-42DF-94BC-561697AE4C51}"/>
              </a:ext>
            </a:extLst>
          </p:cNvPr>
          <p:cNvSpPr txBox="1"/>
          <p:nvPr/>
        </p:nvSpPr>
        <p:spPr>
          <a:xfrm>
            <a:off x="0" y="441740"/>
            <a:ext cx="9144000" cy="923330"/>
          </a:xfrm>
          <a:prstGeom prst="rect">
            <a:avLst/>
          </a:prstGeom>
          <a:noFill/>
        </p:spPr>
        <p:txBody>
          <a:bodyPr wrap="square" rtlCol="0">
            <a:spAutoFit/>
          </a:bodyPr>
          <a:lstStyle/>
          <a:p>
            <a:pPr algn="ctr"/>
            <a:r>
              <a:rPr lang="en-US" sz="5400" dirty="0"/>
              <a:t>Microcline</a:t>
            </a:r>
          </a:p>
        </p:txBody>
      </p:sp>
    </p:spTree>
    <p:extLst>
      <p:ext uri="{BB962C8B-B14F-4D97-AF65-F5344CB8AC3E}">
        <p14:creationId xmlns:p14="http://schemas.microsoft.com/office/powerpoint/2010/main" val="14053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2072640"/>
            <a:ext cx="8755380" cy="2712720"/>
          </a:xfrm>
          <a:prstGeom prst="rect">
            <a:avLst/>
          </a:prstGeom>
        </p:spPr>
      </p:pic>
    </p:spTree>
    <p:extLst>
      <p:ext uri="{BB962C8B-B14F-4D97-AF65-F5344CB8AC3E}">
        <p14:creationId xmlns:p14="http://schemas.microsoft.com/office/powerpoint/2010/main" val="229047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2072640"/>
            <a:ext cx="8755380" cy="2712720"/>
          </a:xfrm>
          <a:prstGeom prst="rect">
            <a:avLst/>
          </a:prstGeom>
        </p:spPr>
      </p:pic>
    </p:spTree>
    <p:extLst>
      <p:ext uri="{BB962C8B-B14F-4D97-AF65-F5344CB8AC3E}">
        <p14:creationId xmlns:p14="http://schemas.microsoft.com/office/powerpoint/2010/main" val="313780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2072640"/>
            <a:ext cx="8755380" cy="2712720"/>
          </a:xfrm>
          <a:prstGeom prst="rect">
            <a:avLst/>
          </a:prstGeom>
        </p:spPr>
      </p:pic>
    </p:spTree>
    <p:extLst>
      <p:ext uri="{BB962C8B-B14F-4D97-AF65-F5344CB8AC3E}">
        <p14:creationId xmlns:p14="http://schemas.microsoft.com/office/powerpoint/2010/main" val="174461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2072640"/>
            <a:ext cx="8755380" cy="2712720"/>
          </a:xfrm>
          <a:prstGeom prst="rect">
            <a:avLst/>
          </a:prstGeom>
        </p:spPr>
      </p:pic>
    </p:spTree>
    <p:extLst>
      <p:ext uri="{BB962C8B-B14F-4D97-AF65-F5344CB8AC3E}">
        <p14:creationId xmlns:p14="http://schemas.microsoft.com/office/powerpoint/2010/main" val="47295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26A28C-AAB0-4976-B7F4-4CAB69FDA2E5}"/>
              </a:ext>
            </a:extLst>
          </p:cNvPr>
          <p:cNvSpPr txBox="1">
            <a:spLocks/>
          </p:cNvSpPr>
          <p:nvPr/>
        </p:nvSpPr>
        <p:spPr>
          <a:xfrm>
            <a:off x="22081" y="371555"/>
            <a:ext cx="9121919"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grpSp>
        <p:nvGrpSpPr>
          <p:cNvPr id="17" name="Group 16">
            <a:extLst>
              <a:ext uri="{FF2B5EF4-FFF2-40B4-BE49-F238E27FC236}">
                <a16:creationId xmlns:a16="http://schemas.microsoft.com/office/drawing/2014/main" id="{C2282C93-BB63-4481-8C84-E12C4DAFEDA7}"/>
              </a:ext>
            </a:extLst>
          </p:cNvPr>
          <p:cNvGrpSpPr/>
          <p:nvPr/>
        </p:nvGrpSpPr>
        <p:grpSpPr>
          <a:xfrm>
            <a:off x="409060" y="4167975"/>
            <a:ext cx="3484750" cy="2117570"/>
            <a:chOff x="22081" y="4124294"/>
            <a:chExt cx="4017382" cy="2276790"/>
          </a:xfrm>
        </p:grpSpPr>
        <p:pic>
          <p:nvPicPr>
            <p:cNvPr id="3" name="Picture 72" descr="slide0002_image004 Kopie">
              <a:extLst>
                <a:ext uri="{FF2B5EF4-FFF2-40B4-BE49-F238E27FC236}">
                  <a16:creationId xmlns:a16="http://schemas.microsoft.com/office/drawing/2014/main" id="{CC13DDD3-2BCE-4DE3-B11E-E17FD4F3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88" y="4124294"/>
              <a:ext cx="26701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EA5BCA-3914-4F89-9D6E-047742B47055}"/>
                </a:ext>
              </a:extLst>
            </p:cNvPr>
            <p:cNvSpPr txBox="1"/>
            <p:nvPr/>
          </p:nvSpPr>
          <p:spPr>
            <a:xfrm>
              <a:off x="1081504" y="4329905"/>
              <a:ext cx="1112805" cy="261610"/>
            </a:xfrm>
            <a:prstGeom prst="rect">
              <a:avLst/>
            </a:prstGeom>
            <a:solidFill>
              <a:schemeClr val="bg1"/>
            </a:solidFill>
          </p:spPr>
          <p:txBody>
            <a:bodyPr wrap="none" rtlCol="0">
              <a:spAutoFit/>
            </a:bodyPr>
            <a:lstStyle/>
            <a:p>
              <a:r>
                <a:rPr lang="en-US" sz="1100" dirty="0"/>
                <a:t>X-ray Source</a:t>
              </a:r>
            </a:p>
          </p:txBody>
        </p:sp>
        <p:pic>
          <p:nvPicPr>
            <p:cNvPr id="7" name="Picture 6">
              <a:extLst>
                <a:ext uri="{FF2B5EF4-FFF2-40B4-BE49-F238E27FC236}">
                  <a16:creationId xmlns:a16="http://schemas.microsoft.com/office/drawing/2014/main" id="{145E6EF8-1815-459A-B853-F33227628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81" y="4666920"/>
              <a:ext cx="1525698" cy="1734164"/>
            </a:xfrm>
            <a:prstGeom prst="rect">
              <a:avLst/>
            </a:prstGeom>
          </p:spPr>
        </p:pic>
      </p:grpSp>
      <p:sp>
        <p:nvSpPr>
          <p:cNvPr id="9" name="TextBox 8">
            <a:extLst>
              <a:ext uri="{FF2B5EF4-FFF2-40B4-BE49-F238E27FC236}">
                <a16:creationId xmlns:a16="http://schemas.microsoft.com/office/drawing/2014/main" id="{5A7DA632-E53F-4C1F-9984-3EE2C520EA8A}"/>
              </a:ext>
            </a:extLst>
          </p:cNvPr>
          <p:cNvSpPr txBox="1"/>
          <p:nvPr/>
        </p:nvSpPr>
        <p:spPr>
          <a:xfrm>
            <a:off x="643474" y="1595552"/>
            <a:ext cx="2532049" cy="400110"/>
          </a:xfrm>
          <a:prstGeom prst="rect">
            <a:avLst/>
          </a:prstGeom>
          <a:noFill/>
        </p:spPr>
        <p:txBody>
          <a:bodyPr wrap="square" rtlCol="0">
            <a:spAutoFit/>
          </a:bodyPr>
          <a:lstStyle/>
          <a:p>
            <a:pPr algn="ctr"/>
            <a:r>
              <a:rPr lang="en-US" sz="2000" dirty="0"/>
              <a:t>Portable XRF </a:t>
            </a:r>
          </a:p>
        </p:txBody>
      </p:sp>
      <p:sp>
        <p:nvSpPr>
          <p:cNvPr id="10" name="TextBox 9">
            <a:extLst>
              <a:ext uri="{FF2B5EF4-FFF2-40B4-BE49-F238E27FC236}">
                <a16:creationId xmlns:a16="http://schemas.microsoft.com/office/drawing/2014/main" id="{9EEE5856-21B0-41E5-AE54-CE71342A563E}"/>
              </a:ext>
            </a:extLst>
          </p:cNvPr>
          <p:cNvSpPr txBox="1"/>
          <p:nvPr/>
        </p:nvSpPr>
        <p:spPr>
          <a:xfrm>
            <a:off x="5033623" y="1598980"/>
            <a:ext cx="2280474" cy="400110"/>
          </a:xfrm>
          <a:prstGeom prst="rect">
            <a:avLst/>
          </a:prstGeom>
          <a:noFill/>
        </p:spPr>
        <p:txBody>
          <a:bodyPr wrap="square" rtlCol="0">
            <a:spAutoFit/>
          </a:bodyPr>
          <a:lstStyle/>
          <a:p>
            <a:pPr algn="ctr"/>
            <a:r>
              <a:rPr lang="en-US" sz="2000" dirty="0"/>
              <a:t>Micro-XRF </a:t>
            </a:r>
          </a:p>
        </p:txBody>
      </p:sp>
      <p:sp>
        <p:nvSpPr>
          <p:cNvPr id="11" name="TextBox 10">
            <a:extLst>
              <a:ext uri="{FF2B5EF4-FFF2-40B4-BE49-F238E27FC236}">
                <a16:creationId xmlns:a16="http://schemas.microsoft.com/office/drawing/2014/main" id="{845FC118-E1F5-42A5-A6B7-AF1452C486C7}"/>
              </a:ext>
            </a:extLst>
          </p:cNvPr>
          <p:cNvSpPr txBox="1"/>
          <p:nvPr/>
        </p:nvSpPr>
        <p:spPr>
          <a:xfrm>
            <a:off x="643474" y="2053988"/>
            <a:ext cx="415761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Portable spectrometer</a:t>
            </a:r>
          </a:p>
          <a:p>
            <a:pPr marL="285750" indent="-285750">
              <a:buFont typeface="Arial" panose="020B0604020202020204" pitchFamily="34" charset="0"/>
              <a:buChar char="•"/>
            </a:pPr>
            <a:r>
              <a:rPr lang="en-US" dirty="0"/>
              <a:t>Open beam </a:t>
            </a:r>
          </a:p>
          <a:p>
            <a:pPr marL="285750" indent="-285750">
              <a:buFont typeface="Arial" panose="020B0604020202020204" pitchFamily="34" charset="0"/>
              <a:buChar char="•"/>
            </a:pPr>
            <a:r>
              <a:rPr lang="en-US" dirty="0"/>
              <a:t>8 mm, 5 mm, 3 mm spot size </a:t>
            </a:r>
          </a:p>
          <a:p>
            <a:pPr marL="285750" indent="-285750">
              <a:buFont typeface="Arial" panose="020B0604020202020204" pitchFamily="34" charset="0"/>
              <a:buChar char="•"/>
            </a:pPr>
            <a:r>
              <a:rPr lang="en-US" dirty="0"/>
              <a:t>Samples should be homogenized*</a:t>
            </a:r>
          </a:p>
          <a:p>
            <a:pPr marL="285750" indent="-285750">
              <a:buFont typeface="Arial" panose="020B0604020202020204" pitchFamily="34" charset="0"/>
              <a:buChar char="•"/>
            </a:pPr>
            <a:r>
              <a:rPr lang="en-US" dirty="0"/>
              <a:t>Focus on quantification in 1D</a:t>
            </a:r>
          </a:p>
          <a:p>
            <a:pPr marL="285750" indent="-285750">
              <a:buFont typeface="Arial" panose="020B0604020202020204" pitchFamily="34" charset="0"/>
              <a:buChar char="•"/>
            </a:pPr>
            <a:r>
              <a:rPr lang="en-US" dirty="0"/>
              <a:t>Na</a:t>
            </a:r>
            <a:r>
              <a:rPr lang="en-US" baseline="30000" dirty="0"/>
              <a:t>11</a:t>
            </a:r>
            <a:r>
              <a:rPr lang="en-US" dirty="0"/>
              <a:t> to U</a:t>
            </a:r>
            <a:r>
              <a:rPr lang="en-US" baseline="30000" dirty="0"/>
              <a:t>92</a:t>
            </a:r>
            <a:r>
              <a:rPr lang="en-US" dirty="0"/>
              <a:t>(TRACER) </a:t>
            </a:r>
          </a:p>
          <a:p>
            <a:pPr marL="285750" indent="-285750">
              <a:buFont typeface="Arial" panose="020B0604020202020204" pitchFamily="34" charset="0"/>
              <a:buChar char="•"/>
            </a:pPr>
            <a:r>
              <a:rPr lang="en-US" dirty="0"/>
              <a:t>Mg</a:t>
            </a:r>
            <a:r>
              <a:rPr lang="en-US" baseline="30000" dirty="0"/>
              <a:t>12</a:t>
            </a:r>
            <a:r>
              <a:rPr lang="en-US" dirty="0"/>
              <a:t> to U</a:t>
            </a:r>
            <a:r>
              <a:rPr lang="en-US" baseline="30000" dirty="0"/>
              <a:t>92</a:t>
            </a:r>
            <a:r>
              <a:rPr lang="en-US" dirty="0"/>
              <a:t> (TITAN)</a:t>
            </a:r>
          </a:p>
        </p:txBody>
      </p:sp>
      <p:sp>
        <p:nvSpPr>
          <p:cNvPr id="12" name="TextBox 11">
            <a:extLst>
              <a:ext uri="{FF2B5EF4-FFF2-40B4-BE49-F238E27FC236}">
                <a16:creationId xmlns:a16="http://schemas.microsoft.com/office/drawing/2014/main" id="{0BDEFED2-2C8D-452A-9BA9-B02B187CC92E}"/>
              </a:ext>
            </a:extLst>
          </p:cNvPr>
          <p:cNvSpPr txBox="1"/>
          <p:nvPr/>
        </p:nvSpPr>
        <p:spPr>
          <a:xfrm>
            <a:off x="5033623" y="2116876"/>
            <a:ext cx="39713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Lab spectrometer</a:t>
            </a:r>
          </a:p>
          <a:p>
            <a:pPr marL="285750" indent="-285750">
              <a:buFont typeface="Arial" panose="020B0604020202020204" pitchFamily="34" charset="0"/>
              <a:buChar char="•"/>
            </a:pPr>
            <a:r>
              <a:rPr lang="en-US" dirty="0"/>
              <a:t>Interlocked system </a:t>
            </a:r>
          </a:p>
          <a:p>
            <a:pPr marL="285750" indent="-285750">
              <a:buFont typeface="Arial" panose="020B0604020202020204" pitchFamily="34" charset="0"/>
              <a:buChar char="•"/>
            </a:pPr>
            <a:r>
              <a:rPr lang="en-US" dirty="0"/>
              <a:t>25 µm spot size </a:t>
            </a:r>
          </a:p>
          <a:p>
            <a:pPr marL="285750" indent="-285750">
              <a:buFont typeface="Arial" panose="020B0604020202020204" pitchFamily="34" charset="0"/>
              <a:buChar char="•"/>
            </a:pPr>
            <a:r>
              <a:rPr lang="en-US" dirty="0"/>
              <a:t>Can quantify but focused on 2D maps</a:t>
            </a:r>
          </a:p>
          <a:p>
            <a:pPr marL="285750" indent="-285750">
              <a:buFont typeface="Arial" panose="020B0604020202020204" pitchFamily="34" charset="0"/>
              <a:buChar char="•"/>
            </a:pPr>
            <a:r>
              <a:rPr lang="en-US" dirty="0"/>
              <a:t>Na</a:t>
            </a:r>
            <a:r>
              <a:rPr lang="en-US" baseline="30000" dirty="0"/>
              <a:t>11</a:t>
            </a:r>
            <a:r>
              <a:rPr lang="en-US" dirty="0"/>
              <a:t> to U</a:t>
            </a:r>
            <a:r>
              <a:rPr lang="en-US" baseline="30000" dirty="0"/>
              <a:t>92</a:t>
            </a:r>
            <a:r>
              <a:rPr lang="en-US" dirty="0"/>
              <a:t> (M4)</a:t>
            </a:r>
          </a:p>
          <a:p>
            <a:pPr marL="285750" indent="-285750">
              <a:buFont typeface="Arial" panose="020B0604020202020204" pitchFamily="34" charset="0"/>
              <a:buChar char="•"/>
            </a:pPr>
            <a:r>
              <a:rPr lang="en-US" dirty="0"/>
              <a:t>C</a:t>
            </a:r>
            <a:r>
              <a:rPr lang="en-US" baseline="30000" dirty="0"/>
              <a:t>6</a:t>
            </a:r>
            <a:r>
              <a:rPr lang="en-US" dirty="0"/>
              <a:t> to U</a:t>
            </a:r>
            <a:r>
              <a:rPr lang="en-US" baseline="30000" dirty="0"/>
              <a:t>92</a:t>
            </a:r>
            <a:r>
              <a:rPr lang="en-US" dirty="0"/>
              <a:t> (M4 Plus)</a:t>
            </a:r>
          </a:p>
          <a:p>
            <a:pPr marL="285750" indent="-285750">
              <a:buFont typeface="Arial" panose="020B0604020202020204" pitchFamily="34" charset="0"/>
              <a:buChar char="•"/>
            </a:pPr>
            <a:endParaRPr lang="en-US" dirty="0"/>
          </a:p>
        </p:txBody>
      </p:sp>
      <p:grpSp>
        <p:nvGrpSpPr>
          <p:cNvPr id="16" name="Group 15">
            <a:extLst>
              <a:ext uri="{FF2B5EF4-FFF2-40B4-BE49-F238E27FC236}">
                <a16:creationId xmlns:a16="http://schemas.microsoft.com/office/drawing/2014/main" id="{0928D4E6-FEE5-4A8A-AEBD-3C10FBC2757B}"/>
              </a:ext>
            </a:extLst>
          </p:cNvPr>
          <p:cNvGrpSpPr/>
          <p:nvPr/>
        </p:nvGrpSpPr>
        <p:grpSpPr>
          <a:xfrm>
            <a:off x="4847312" y="4232275"/>
            <a:ext cx="3900389" cy="1981078"/>
            <a:chOff x="4367164" y="4106832"/>
            <a:chExt cx="4637764" cy="2204151"/>
          </a:xfrm>
        </p:grpSpPr>
        <p:pic>
          <p:nvPicPr>
            <p:cNvPr id="5" name="Picture 74" descr="slide0002_image006 Kopie">
              <a:extLst>
                <a:ext uri="{FF2B5EF4-FFF2-40B4-BE49-F238E27FC236}">
                  <a16:creationId xmlns:a16="http://schemas.microsoft.com/office/drawing/2014/main" id="{6B9C0022-826A-4463-9A9C-B95A6EE4B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616" y="4106832"/>
              <a:ext cx="288131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513228-58BA-4D2C-9CBF-0154185B2C51}"/>
                </a:ext>
              </a:extLst>
            </p:cNvPr>
            <p:cNvSpPr txBox="1"/>
            <p:nvPr/>
          </p:nvSpPr>
          <p:spPr>
            <a:xfrm>
              <a:off x="5947088" y="4235672"/>
              <a:ext cx="1112805" cy="261610"/>
            </a:xfrm>
            <a:prstGeom prst="rect">
              <a:avLst/>
            </a:prstGeom>
            <a:solidFill>
              <a:schemeClr val="bg1"/>
            </a:solidFill>
          </p:spPr>
          <p:txBody>
            <a:bodyPr wrap="none" rtlCol="0">
              <a:spAutoFit/>
            </a:bodyPr>
            <a:lstStyle/>
            <a:p>
              <a:r>
                <a:rPr lang="en-US" sz="1100" dirty="0"/>
                <a:t>X-ray Source</a:t>
              </a:r>
            </a:p>
          </p:txBody>
        </p:sp>
        <p:pic>
          <p:nvPicPr>
            <p:cNvPr id="13" name="Picture 12">
              <a:extLst>
                <a:ext uri="{FF2B5EF4-FFF2-40B4-BE49-F238E27FC236}">
                  <a16:creationId xmlns:a16="http://schemas.microsoft.com/office/drawing/2014/main" id="{43610209-A650-48F6-B44E-C9DBA607A6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15" t="11864" r="11911" b="13136"/>
            <a:stretch/>
          </p:blipFill>
          <p:spPr>
            <a:xfrm>
              <a:off x="4367164" y="4799268"/>
              <a:ext cx="1756452" cy="1511715"/>
            </a:xfrm>
            <a:prstGeom prst="rect">
              <a:avLst/>
            </a:prstGeom>
            <a:ln>
              <a:noFill/>
            </a:ln>
            <a:effectLst>
              <a:softEdge rad="112500"/>
            </a:effectLst>
          </p:spPr>
        </p:pic>
      </p:grpSp>
      <p:sp>
        <p:nvSpPr>
          <p:cNvPr id="14" name="TextBox 13">
            <a:extLst>
              <a:ext uri="{FF2B5EF4-FFF2-40B4-BE49-F238E27FC236}">
                <a16:creationId xmlns:a16="http://schemas.microsoft.com/office/drawing/2014/main" id="{094361ED-73BC-464B-B52D-042E21CA5503}"/>
              </a:ext>
            </a:extLst>
          </p:cNvPr>
          <p:cNvSpPr txBox="1"/>
          <p:nvPr/>
        </p:nvSpPr>
        <p:spPr>
          <a:xfrm>
            <a:off x="1154040" y="441740"/>
            <a:ext cx="6857999" cy="923330"/>
          </a:xfrm>
          <a:prstGeom prst="rect">
            <a:avLst/>
          </a:prstGeom>
          <a:noFill/>
        </p:spPr>
        <p:txBody>
          <a:bodyPr wrap="square" rtlCol="0">
            <a:spAutoFit/>
          </a:bodyPr>
          <a:lstStyle/>
          <a:p>
            <a:pPr algn="ctr"/>
            <a:r>
              <a:rPr lang="en-US" sz="5400" dirty="0"/>
              <a:t>Reminder about XRF </a:t>
            </a:r>
          </a:p>
        </p:txBody>
      </p:sp>
      <p:cxnSp>
        <p:nvCxnSpPr>
          <p:cNvPr id="15" name="Straight Connector 14">
            <a:extLst>
              <a:ext uri="{FF2B5EF4-FFF2-40B4-BE49-F238E27FC236}">
                <a16:creationId xmlns:a16="http://schemas.microsoft.com/office/drawing/2014/main" id="{F70D5775-8B18-476D-ACB6-70FBC2AE506D}"/>
              </a:ext>
            </a:extLst>
          </p:cNvPr>
          <p:cNvCxnSpPr/>
          <p:nvPr/>
        </p:nvCxnSpPr>
        <p:spPr>
          <a:xfrm>
            <a:off x="4463716" y="1595552"/>
            <a:ext cx="0" cy="2734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C114F8E-5F3E-4212-8A40-F4A1C143B89E}"/>
              </a:ext>
            </a:extLst>
          </p:cNvPr>
          <p:cNvSpPr/>
          <p:nvPr/>
        </p:nvSpPr>
        <p:spPr>
          <a:xfrm>
            <a:off x="2246989" y="2271762"/>
            <a:ext cx="4247144" cy="2400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94F3ED0C-C409-4BA5-A241-16432E8D61BE}"/>
              </a:ext>
            </a:extLst>
          </p:cNvPr>
          <p:cNvSpPr/>
          <p:nvPr/>
        </p:nvSpPr>
        <p:spPr>
          <a:xfrm>
            <a:off x="3975758" y="3610115"/>
            <a:ext cx="10800" cy="1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0B792F54-C545-43CC-8F44-092BFFA3C70A}"/>
              </a:ext>
            </a:extLst>
          </p:cNvPr>
          <p:cNvSpPr/>
          <p:nvPr/>
        </p:nvSpPr>
        <p:spPr>
          <a:xfrm>
            <a:off x="4395147" y="2936341"/>
            <a:ext cx="1080000" cy="1080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err="1"/>
              <a:t>pXRF</a:t>
            </a:r>
            <a:endParaRPr lang="en-AU" dirty="0"/>
          </a:p>
        </p:txBody>
      </p:sp>
      <p:cxnSp>
        <p:nvCxnSpPr>
          <p:cNvPr id="20" name="Straight Arrow Connector 19">
            <a:extLst>
              <a:ext uri="{FF2B5EF4-FFF2-40B4-BE49-F238E27FC236}">
                <a16:creationId xmlns:a16="http://schemas.microsoft.com/office/drawing/2014/main" id="{782A05DF-2CA2-4D42-AA3A-CB1AB350EA8A}"/>
              </a:ext>
            </a:extLst>
          </p:cNvPr>
          <p:cNvCxnSpPr>
            <a:cxnSpLocks/>
          </p:cNvCxnSpPr>
          <p:nvPr/>
        </p:nvCxnSpPr>
        <p:spPr>
          <a:xfrm>
            <a:off x="3548246" y="3146977"/>
            <a:ext cx="343847" cy="373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0B432D-AA38-4645-9AC9-7022AA49E200}"/>
              </a:ext>
            </a:extLst>
          </p:cNvPr>
          <p:cNvSpPr txBox="1"/>
          <p:nvPr/>
        </p:nvSpPr>
        <p:spPr>
          <a:xfrm>
            <a:off x="3066937" y="2778062"/>
            <a:ext cx="662361" cy="369332"/>
          </a:xfrm>
          <a:prstGeom prst="rect">
            <a:avLst/>
          </a:prstGeom>
          <a:noFill/>
        </p:spPr>
        <p:txBody>
          <a:bodyPr wrap="none" rtlCol="0">
            <a:spAutoFit/>
          </a:bodyPr>
          <a:lstStyle/>
          <a:p>
            <a:r>
              <a:rPr lang="en-US" dirty="0"/>
              <a:t>µ</a:t>
            </a:r>
            <a:r>
              <a:rPr lang="en-AU" dirty="0"/>
              <a:t>XRF</a:t>
            </a:r>
          </a:p>
        </p:txBody>
      </p:sp>
    </p:spTree>
    <p:extLst>
      <p:ext uri="{BB962C8B-B14F-4D97-AF65-F5344CB8AC3E}">
        <p14:creationId xmlns:p14="http://schemas.microsoft.com/office/powerpoint/2010/main" val="1962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8" grpId="0" animBg="1"/>
      <p:bldP spid="18" grpId="0" animBg="1"/>
      <p:bldP spid="19"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6" y="2072640"/>
            <a:ext cx="9067800" cy="2712720"/>
          </a:xfrm>
          <a:prstGeom prst="rect">
            <a:avLst/>
          </a:prstGeom>
        </p:spPr>
      </p:pic>
    </p:spTree>
    <p:extLst>
      <p:ext uri="{BB962C8B-B14F-4D97-AF65-F5344CB8AC3E}">
        <p14:creationId xmlns:p14="http://schemas.microsoft.com/office/powerpoint/2010/main" val="411714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Cs - Na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 y="2072640"/>
            <a:ext cx="8755380" cy="2712720"/>
          </a:xfrm>
          <a:prstGeom prst="rect">
            <a:avLst/>
          </a:prstGeom>
        </p:spPr>
      </p:pic>
    </p:spTree>
    <p:extLst>
      <p:ext uri="{BB962C8B-B14F-4D97-AF65-F5344CB8AC3E}">
        <p14:creationId xmlns:p14="http://schemas.microsoft.com/office/powerpoint/2010/main" val="2659061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98327" y="-1059515"/>
            <a:ext cx="2947347" cy="897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p:cNvCxnSpPr/>
          <p:nvPr/>
        </p:nvCxnSpPr>
        <p:spPr>
          <a:xfrm>
            <a:off x="194310" y="5301208"/>
            <a:ext cx="8734174"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23927" y="5162708"/>
            <a:ext cx="792089" cy="276999"/>
          </a:xfrm>
          <a:prstGeom prst="rect">
            <a:avLst/>
          </a:prstGeom>
          <a:solidFill>
            <a:schemeClr val="bg1"/>
          </a:solidFill>
        </p:spPr>
        <p:txBody>
          <a:bodyPr wrap="square" rtlCol="0">
            <a:spAutoFit/>
          </a:bodyPr>
          <a:lstStyle/>
          <a:p>
            <a:r>
              <a:rPr lang="en-AU" sz="1200" dirty="0"/>
              <a:t>17.5 cm</a:t>
            </a:r>
          </a:p>
        </p:txBody>
      </p:sp>
      <p:sp>
        <p:nvSpPr>
          <p:cNvPr id="11" name="TextBox 10">
            <a:extLst>
              <a:ext uri="{FF2B5EF4-FFF2-40B4-BE49-F238E27FC236}">
                <a16:creationId xmlns:a16="http://schemas.microsoft.com/office/drawing/2014/main" id="{9341B760-D858-4B30-B55F-B8490FFD8D40}"/>
              </a:ext>
            </a:extLst>
          </p:cNvPr>
          <p:cNvSpPr txBox="1"/>
          <p:nvPr/>
        </p:nvSpPr>
        <p:spPr>
          <a:xfrm>
            <a:off x="0" y="441740"/>
            <a:ext cx="9144000" cy="923330"/>
          </a:xfrm>
          <a:prstGeom prst="rect">
            <a:avLst/>
          </a:prstGeom>
          <a:noFill/>
        </p:spPr>
        <p:txBody>
          <a:bodyPr wrap="square" rtlCol="0">
            <a:spAutoFit/>
          </a:bodyPr>
          <a:lstStyle/>
          <a:p>
            <a:pPr algn="ctr"/>
            <a:r>
              <a:rPr lang="en-US" sz="5400" dirty="0"/>
              <a:t>Pollucite</a:t>
            </a:r>
          </a:p>
        </p:txBody>
      </p:sp>
    </p:spTree>
    <p:extLst>
      <p:ext uri="{BB962C8B-B14F-4D97-AF65-F5344CB8AC3E}">
        <p14:creationId xmlns:p14="http://schemas.microsoft.com/office/powerpoint/2010/main" val="2729000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9" y="1978509"/>
            <a:ext cx="9273735" cy="2872800"/>
          </a:xfrm>
          <a:prstGeom prst="rect">
            <a:avLst/>
          </a:prstGeom>
        </p:spPr>
      </p:pic>
    </p:spTree>
    <p:extLst>
      <p:ext uri="{BB962C8B-B14F-4D97-AF65-F5344CB8AC3E}">
        <p14:creationId xmlns:p14="http://schemas.microsoft.com/office/powerpoint/2010/main" val="367504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8" y="1990053"/>
            <a:ext cx="9349934" cy="2872800"/>
          </a:xfrm>
          <a:prstGeom prst="rect">
            <a:avLst/>
          </a:prstGeom>
        </p:spPr>
      </p:pic>
    </p:spTree>
    <p:extLst>
      <p:ext uri="{BB962C8B-B14F-4D97-AF65-F5344CB8AC3E}">
        <p14:creationId xmlns:p14="http://schemas.microsoft.com/office/powerpoint/2010/main" val="955872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8" y="1990053"/>
            <a:ext cx="9349934" cy="2872800"/>
          </a:xfrm>
          <a:prstGeom prst="rect">
            <a:avLst/>
          </a:prstGeom>
        </p:spPr>
      </p:pic>
    </p:spTree>
    <p:extLst>
      <p:ext uri="{BB962C8B-B14F-4D97-AF65-F5344CB8AC3E}">
        <p14:creationId xmlns:p14="http://schemas.microsoft.com/office/powerpoint/2010/main" val="1031960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 y="1992630"/>
            <a:ext cx="8945880" cy="2872740"/>
          </a:xfrm>
          <a:prstGeom prst="rect">
            <a:avLst/>
          </a:prstGeom>
        </p:spPr>
      </p:pic>
    </p:spTree>
    <p:extLst>
      <p:ext uri="{BB962C8B-B14F-4D97-AF65-F5344CB8AC3E}">
        <p14:creationId xmlns:p14="http://schemas.microsoft.com/office/powerpoint/2010/main" val="2867543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8" y="1990053"/>
            <a:ext cx="9349934" cy="2872800"/>
          </a:xfrm>
          <a:prstGeom prst="rect">
            <a:avLst/>
          </a:prstGeom>
        </p:spPr>
      </p:pic>
    </p:spTree>
    <p:extLst>
      <p:ext uri="{BB962C8B-B14F-4D97-AF65-F5344CB8AC3E}">
        <p14:creationId xmlns:p14="http://schemas.microsoft.com/office/powerpoint/2010/main" val="3317749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9" y="1987055"/>
            <a:ext cx="9273735" cy="2872800"/>
          </a:xfrm>
          <a:prstGeom prst="rect">
            <a:avLst/>
          </a:prstGeom>
        </p:spPr>
      </p:pic>
    </p:spTree>
    <p:extLst>
      <p:ext uri="{BB962C8B-B14F-4D97-AF65-F5344CB8AC3E}">
        <p14:creationId xmlns:p14="http://schemas.microsoft.com/office/powerpoint/2010/main" val="159994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8" y="1987814"/>
            <a:ext cx="9349934" cy="2872800"/>
          </a:xfrm>
          <a:prstGeom prst="rect">
            <a:avLst/>
          </a:prstGeom>
        </p:spPr>
      </p:pic>
    </p:spTree>
    <p:extLst>
      <p:ext uri="{BB962C8B-B14F-4D97-AF65-F5344CB8AC3E}">
        <p14:creationId xmlns:p14="http://schemas.microsoft.com/office/powerpoint/2010/main" val="3739919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26A28C-AAB0-4976-B7F4-4CAB69FDA2E5}"/>
              </a:ext>
            </a:extLst>
          </p:cNvPr>
          <p:cNvSpPr txBox="1">
            <a:spLocks/>
          </p:cNvSpPr>
          <p:nvPr/>
        </p:nvSpPr>
        <p:spPr>
          <a:xfrm>
            <a:off x="22081" y="371555"/>
            <a:ext cx="9121919"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grpSp>
        <p:nvGrpSpPr>
          <p:cNvPr id="17" name="Group 16">
            <a:extLst>
              <a:ext uri="{FF2B5EF4-FFF2-40B4-BE49-F238E27FC236}">
                <a16:creationId xmlns:a16="http://schemas.microsoft.com/office/drawing/2014/main" id="{C2282C93-BB63-4481-8C84-E12C4DAFEDA7}"/>
              </a:ext>
            </a:extLst>
          </p:cNvPr>
          <p:cNvGrpSpPr/>
          <p:nvPr/>
        </p:nvGrpSpPr>
        <p:grpSpPr>
          <a:xfrm>
            <a:off x="409060" y="4167975"/>
            <a:ext cx="3484750" cy="2117570"/>
            <a:chOff x="22081" y="4124294"/>
            <a:chExt cx="4017382" cy="2276790"/>
          </a:xfrm>
        </p:grpSpPr>
        <p:pic>
          <p:nvPicPr>
            <p:cNvPr id="3" name="Picture 72" descr="slide0002_image004 Kopie">
              <a:extLst>
                <a:ext uri="{FF2B5EF4-FFF2-40B4-BE49-F238E27FC236}">
                  <a16:creationId xmlns:a16="http://schemas.microsoft.com/office/drawing/2014/main" id="{CC13DDD3-2BCE-4DE3-B11E-E17FD4F3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88" y="4124294"/>
              <a:ext cx="26701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EA5BCA-3914-4F89-9D6E-047742B47055}"/>
                </a:ext>
              </a:extLst>
            </p:cNvPr>
            <p:cNvSpPr txBox="1"/>
            <p:nvPr/>
          </p:nvSpPr>
          <p:spPr>
            <a:xfrm>
              <a:off x="1081504" y="4329905"/>
              <a:ext cx="1112805" cy="261610"/>
            </a:xfrm>
            <a:prstGeom prst="rect">
              <a:avLst/>
            </a:prstGeom>
            <a:solidFill>
              <a:schemeClr val="bg1"/>
            </a:solidFill>
          </p:spPr>
          <p:txBody>
            <a:bodyPr wrap="none" rtlCol="0">
              <a:spAutoFit/>
            </a:bodyPr>
            <a:lstStyle/>
            <a:p>
              <a:r>
                <a:rPr lang="en-US" sz="1100" dirty="0"/>
                <a:t>X-ray Source</a:t>
              </a:r>
            </a:p>
          </p:txBody>
        </p:sp>
        <p:pic>
          <p:nvPicPr>
            <p:cNvPr id="7" name="Picture 6">
              <a:extLst>
                <a:ext uri="{FF2B5EF4-FFF2-40B4-BE49-F238E27FC236}">
                  <a16:creationId xmlns:a16="http://schemas.microsoft.com/office/drawing/2014/main" id="{145E6EF8-1815-459A-B853-F33227628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81" y="4666920"/>
              <a:ext cx="1525698" cy="1734164"/>
            </a:xfrm>
            <a:prstGeom prst="rect">
              <a:avLst/>
            </a:prstGeom>
          </p:spPr>
        </p:pic>
      </p:grpSp>
      <p:sp>
        <p:nvSpPr>
          <p:cNvPr id="9" name="TextBox 8">
            <a:extLst>
              <a:ext uri="{FF2B5EF4-FFF2-40B4-BE49-F238E27FC236}">
                <a16:creationId xmlns:a16="http://schemas.microsoft.com/office/drawing/2014/main" id="{5A7DA632-E53F-4C1F-9984-3EE2C520EA8A}"/>
              </a:ext>
            </a:extLst>
          </p:cNvPr>
          <p:cNvSpPr txBox="1"/>
          <p:nvPr/>
        </p:nvSpPr>
        <p:spPr>
          <a:xfrm>
            <a:off x="643474" y="1595552"/>
            <a:ext cx="2532049" cy="400110"/>
          </a:xfrm>
          <a:prstGeom prst="rect">
            <a:avLst/>
          </a:prstGeom>
          <a:noFill/>
        </p:spPr>
        <p:txBody>
          <a:bodyPr wrap="square" rtlCol="0">
            <a:spAutoFit/>
          </a:bodyPr>
          <a:lstStyle/>
          <a:p>
            <a:pPr algn="ctr"/>
            <a:r>
              <a:rPr lang="en-US" sz="2000" dirty="0"/>
              <a:t>Portable XRF </a:t>
            </a:r>
          </a:p>
        </p:txBody>
      </p:sp>
      <p:sp>
        <p:nvSpPr>
          <p:cNvPr id="10" name="TextBox 9">
            <a:extLst>
              <a:ext uri="{FF2B5EF4-FFF2-40B4-BE49-F238E27FC236}">
                <a16:creationId xmlns:a16="http://schemas.microsoft.com/office/drawing/2014/main" id="{9EEE5856-21B0-41E5-AE54-CE71342A563E}"/>
              </a:ext>
            </a:extLst>
          </p:cNvPr>
          <p:cNvSpPr txBox="1"/>
          <p:nvPr/>
        </p:nvSpPr>
        <p:spPr>
          <a:xfrm>
            <a:off x="5033623" y="1598980"/>
            <a:ext cx="2280474" cy="400110"/>
          </a:xfrm>
          <a:prstGeom prst="rect">
            <a:avLst/>
          </a:prstGeom>
          <a:noFill/>
        </p:spPr>
        <p:txBody>
          <a:bodyPr wrap="square" rtlCol="0">
            <a:spAutoFit/>
          </a:bodyPr>
          <a:lstStyle/>
          <a:p>
            <a:pPr algn="ctr"/>
            <a:r>
              <a:rPr lang="en-US" sz="2000" dirty="0"/>
              <a:t>Micro-XRF </a:t>
            </a:r>
          </a:p>
        </p:txBody>
      </p:sp>
      <p:sp>
        <p:nvSpPr>
          <p:cNvPr id="11" name="TextBox 10">
            <a:extLst>
              <a:ext uri="{FF2B5EF4-FFF2-40B4-BE49-F238E27FC236}">
                <a16:creationId xmlns:a16="http://schemas.microsoft.com/office/drawing/2014/main" id="{845FC118-E1F5-42A5-A6B7-AF1452C486C7}"/>
              </a:ext>
            </a:extLst>
          </p:cNvPr>
          <p:cNvSpPr txBox="1"/>
          <p:nvPr/>
        </p:nvSpPr>
        <p:spPr>
          <a:xfrm>
            <a:off x="643474" y="2053988"/>
            <a:ext cx="415761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Portable spectrometer</a:t>
            </a:r>
          </a:p>
          <a:p>
            <a:pPr marL="285750" indent="-285750">
              <a:buFont typeface="Arial" panose="020B0604020202020204" pitchFamily="34" charset="0"/>
              <a:buChar char="•"/>
            </a:pPr>
            <a:r>
              <a:rPr lang="en-US" dirty="0"/>
              <a:t>Open beam </a:t>
            </a:r>
          </a:p>
          <a:p>
            <a:pPr marL="285750" indent="-285750">
              <a:buFont typeface="Arial" panose="020B0604020202020204" pitchFamily="34" charset="0"/>
              <a:buChar char="•"/>
            </a:pPr>
            <a:r>
              <a:rPr lang="en-US" dirty="0"/>
              <a:t>8 mm, 5 mm, 3 mm spot size </a:t>
            </a:r>
          </a:p>
          <a:p>
            <a:pPr marL="285750" indent="-285750">
              <a:buFont typeface="Arial" panose="020B0604020202020204" pitchFamily="34" charset="0"/>
              <a:buChar char="•"/>
            </a:pPr>
            <a:r>
              <a:rPr lang="en-US" dirty="0"/>
              <a:t>Samples should be homogenized*</a:t>
            </a:r>
          </a:p>
          <a:p>
            <a:pPr marL="285750" indent="-285750">
              <a:buFont typeface="Arial" panose="020B0604020202020204" pitchFamily="34" charset="0"/>
              <a:buChar char="•"/>
            </a:pPr>
            <a:r>
              <a:rPr lang="en-US" dirty="0"/>
              <a:t>Focus on quantification in 1D</a:t>
            </a:r>
          </a:p>
          <a:p>
            <a:pPr marL="285750" indent="-285750">
              <a:buFont typeface="Arial" panose="020B0604020202020204" pitchFamily="34" charset="0"/>
              <a:buChar char="•"/>
            </a:pPr>
            <a:r>
              <a:rPr lang="en-US" dirty="0"/>
              <a:t>Na</a:t>
            </a:r>
            <a:r>
              <a:rPr lang="en-US" baseline="30000" dirty="0"/>
              <a:t>11</a:t>
            </a:r>
            <a:r>
              <a:rPr lang="en-US" dirty="0"/>
              <a:t> to U</a:t>
            </a:r>
            <a:r>
              <a:rPr lang="en-US" baseline="30000" dirty="0"/>
              <a:t>92</a:t>
            </a:r>
            <a:r>
              <a:rPr lang="en-US" dirty="0"/>
              <a:t>(TRACER) </a:t>
            </a:r>
          </a:p>
          <a:p>
            <a:pPr marL="285750" indent="-285750">
              <a:buFont typeface="Arial" panose="020B0604020202020204" pitchFamily="34" charset="0"/>
              <a:buChar char="•"/>
            </a:pPr>
            <a:r>
              <a:rPr lang="en-US" dirty="0"/>
              <a:t>Mg</a:t>
            </a:r>
            <a:r>
              <a:rPr lang="en-US" baseline="30000" dirty="0"/>
              <a:t>12</a:t>
            </a:r>
            <a:r>
              <a:rPr lang="en-US" dirty="0"/>
              <a:t> to U</a:t>
            </a:r>
            <a:r>
              <a:rPr lang="en-US" baseline="30000" dirty="0"/>
              <a:t>92</a:t>
            </a:r>
            <a:r>
              <a:rPr lang="en-US" dirty="0"/>
              <a:t> (TITAN)</a:t>
            </a:r>
          </a:p>
        </p:txBody>
      </p:sp>
      <p:sp>
        <p:nvSpPr>
          <p:cNvPr id="12" name="TextBox 11">
            <a:extLst>
              <a:ext uri="{FF2B5EF4-FFF2-40B4-BE49-F238E27FC236}">
                <a16:creationId xmlns:a16="http://schemas.microsoft.com/office/drawing/2014/main" id="{0BDEFED2-2C8D-452A-9BA9-B02B187CC92E}"/>
              </a:ext>
            </a:extLst>
          </p:cNvPr>
          <p:cNvSpPr txBox="1"/>
          <p:nvPr/>
        </p:nvSpPr>
        <p:spPr>
          <a:xfrm>
            <a:off x="5033623" y="2116876"/>
            <a:ext cx="39713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Lab spectrometer</a:t>
            </a:r>
          </a:p>
          <a:p>
            <a:pPr marL="285750" indent="-285750">
              <a:buFont typeface="Arial" panose="020B0604020202020204" pitchFamily="34" charset="0"/>
              <a:buChar char="•"/>
            </a:pPr>
            <a:r>
              <a:rPr lang="en-US" dirty="0"/>
              <a:t>Interlocked system </a:t>
            </a:r>
          </a:p>
          <a:p>
            <a:pPr marL="285750" indent="-285750">
              <a:buFont typeface="Arial" panose="020B0604020202020204" pitchFamily="34" charset="0"/>
              <a:buChar char="•"/>
            </a:pPr>
            <a:r>
              <a:rPr lang="en-US" dirty="0"/>
              <a:t>25 µm spot size </a:t>
            </a:r>
          </a:p>
          <a:p>
            <a:pPr marL="285750" indent="-285750">
              <a:buFont typeface="Arial" panose="020B0604020202020204" pitchFamily="34" charset="0"/>
              <a:buChar char="•"/>
            </a:pPr>
            <a:r>
              <a:rPr lang="en-US" dirty="0"/>
              <a:t>Can quantify but focused on 2D maps</a:t>
            </a:r>
          </a:p>
          <a:p>
            <a:pPr marL="285750" indent="-285750">
              <a:buFont typeface="Arial" panose="020B0604020202020204" pitchFamily="34" charset="0"/>
              <a:buChar char="•"/>
            </a:pPr>
            <a:r>
              <a:rPr lang="en-US" dirty="0"/>
              <a:t>Na</a:t>
            </a:r>
            <a:r>
              <a:rPr lang="en-US" baseline="30000" dirty="0"/>
              <a:t>11</a:t>
            </a:r>
            <a:r>
              <a:rPr lang="en-US" dirty="0"/>
              <a:t> to U</a:t>
            </a:r>
            <a:r>
              <a:rPr lang="en-US" baseline="30000" dirty="0"/>
              <a:t>92</a:t>
            </a:r>
            <a:r>
              <a:rPr lang="en-US" dirty="0"/>
              <a:t> (M4)</a:t>
            </a:r>
          </a:p>
          <a:p>
            <a:pPr marL="285750" indent="-285750">
              <a:buFont typeface="Arial" panose="020B0604020202020204" pitchFamily="34" charset="0"/>
              <a:buChar char="•"/>
            </a:pPr>
            <a:r>
              <a:rPr lang="en-US" dirty="0"/>
              <a:t>C</a:t>
            </a:r>
            <a:r>
              <a:rPr lang="en-US" baseline="30000" dirty="0"/>
              <a:t>6</a:t>
            </a:r>
            <a:r>
              <a:rPr lang="en-US" dirty="0"/>
              <a:t> to U</a:t>
            </a:r>
            <a:r>
              <a:rPr lang="en-US" baseline="30000" dirty="0"/>
              <a:t>92</a:t>
            </a:r>
            <a:r>
              <a:rPr lang="en-US" dirty="0"/>
              <a:t> (M4 Plus)</a:t>
            </a:r>
          </a:p>
          <a:p>
            <a:pPr marL="285750" indent="-285750">
              <a:buFont typeface="Arial" panose="020B0604020202020204" pitchFamily="34" charset="0"/>
              <a:buChar char="•"/>
            </a:pPr>
            <a:endParaRPr lang="en-US" dirty="0"/>
          </a:p>
        </p:txBody>
      </p:sp>
      <p:grpSp>
        <p:nvGrpSpPr>
          <p:cNvPr id="16" name="Group 15">
            <a:extLst>
              <a:ext uri="{FF2B5EF4-FFF2-40B4-BE49-F238E27FC236}">
                <a16:creationId xmlns:a16="http://schemas.microsoft.com/office/drawing/2014/main" id="{0928D4E6-FEE5-4A8A-AEBD-3C10FBC2757B}"/>
              </a:ext>
            </a:extLst>
          </p:cNvPr>
          <p:cNvGrpSpPr/>
          <p:nvPr/>
        </p:nvGrpSpPr>
        <p:grpSpPr>
          <a:xfrm>
            <a:off x="4847312" y="4232275"/>
            <a:ext cx="3900389" cy="1981078"/>
            <a:chOff x="4367164" y="4106832"/>
            <a:chExt cx="4637764" cy="2204151"/>
          </a:xfrm>
        </p:grpSpPr>
        <p:pic>
          <p:nvPicPr>
            <p:cNvPr id="5" name="Picture 74" descr="slide0002_image006 Kopie">
              <a:extLst>
                <a:ext uri="{FF2B5EF4-FFF2-40B4-BE49-F238E27FC236}">
                  <a16:creationId xmlns:a16="http://schemas.microsoft.com/office/drawing/2014/main" id="{6B9C0022-826A-4463-9A9C-B95A6EE4B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616" y="4106832"/>
              <a:ext cx="288131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513228-58BA-4D2C-9CBF-0154185B2C51}"/>
                </a:ext>
              </a:extLst>
            </p:cNvPr>
            <p:cNvSpPr txBox="1"/>
            <p:nvPr/>
          </p:nvSpPr>
          <p:spPr>
            <a:xfrm>
              <a:off x="5947088" y="4235672"/>
              <a:ext cx="1112805" cy="261610"/>
            </a:xfrm>
            <a:prstGeom prst="rect">
              <a:avLst/>
            </a:prstGeom>
            <a:solidFill>
              <a:schemeClr val="bg1"/>
            </a:solidFill>
          </p:spPr>
          <p:txBody>
            <a:bodyPr wrap="none" rtlCol="0">
              <a:spAutoFit/>
            </a:bodyPr>
            <a:lstStyle/>
            <a:p>
              <a:r>
                <a:rPr lang="en-US" sz="1100" dirty="0"/>
                <a:t>X-ray Source</a:t>
              </a:r>
            </a:p>
          </p:txBody>
        </p:sp>
        <p:pic>
          <p:nvPicPr>
            <p:cNvPr id="13" name="Picture 12">
              <a:extLst>
                <a:ext uri="{FF2B5EF4-FFF2-40B4-BE49-F238E27FC236}">
                  <a16:creationId xmlns:a16="http://schemas.microsoft.com/office/drawing/2014/main" id="{43610209-A650-48F6-B44E-C9DBA607A6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15" t="11864" r="11911" b="13136"/>
            <a:stretch/>
          </p:blipFill>
          <p:spPr>
            <a:xfrm>
              <a:off x="4367164" y="4799268"/>
              <a:ext cx="1756452" cy="1511715"/>
            </a:xfrm>
            <a:prstGeom prst="rect">
              <a:avLst/>
            </a:prstGeom>
            <a:ln>
              <a:noFill/>
            </a:ln>
            <a:effectLst>
              <a:softEdge rad="112500"/>
            </a:effectLst>
          </p:spPr>
        </p:pic>
      </p:grpSp>
      <p:sp>
        <p:nvSpPr>
          <p:cNvPr id="14" name="TextBox 13">
            <a:extLst>
              <a:ext uri="{FF2B5EF4-FFF2-40B4-BE49-F238E27FC236}">
                <a16:creationId xmlns:a16="http://schemas.microsoft.com/office/drawing/2014/main" id="{094361ED-73BC-464B-B52D-042E21CA5503}"/>
              </a:ext>
            </a:extLst>
          </p:cNvPr>
          <p:cNvSpPr txBox="1"/>
          <p:nvPr/>
        </p:nvSpPr>
        <p:spPr>
          <a:xfrm>
            <a:off x="1154040" y="441740"/>
            <a:ext cx="6857999" cy="923330"/>
          </a:xfrm>
          <a:prstGeom prst="rect">
            <a:avLst/>
          </a:prstGeom>
          <a:noFill/>
        </p:spPr>
        <p:txBody>
          <a:bodyPr wrap="square" rtlCol="0">
            <a:spAutoFit/>
          </a:bodyPr>
          <a:lstStyle/>
          <a:p>
            <a:pPr algn="ctr"/>
            <a:r>
              <a:rPr lang="en-US" sz="5400" dirty="0"/>
              <a:t>Reminder about XRF </a:t>
            </a:r>
          </a:p>
        </p:txBody>
      </p:sp>
      <p:cxnSp>
        <p:nvCxnSpPr>
          <p:cNvPr id="15" name="Straight Connector 14">
            <a:extLst>
              <a:ext uri="{FF2B5EF4-FFF2-40B4-BE49-F238E27FC236}">
                <a16:creationId xmlns:a16="http://schemas.microsoft.com/office/drawing/2014/main" id="{F70D5775-8B18-476D-ACB6-70FBC2AE506D}"/>
              </a:ext>
            </a:extLst>
          </p:cNvPr>
          <p:cNvCxnSpPr/>
          <p:nvPr/>
        </p:nvCxnSpPr>
        <p:spPr>
          <a:xfrm>
            <a:off x="4463716" y="1595552"/>
            <a:ext cx="0" cy="2734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7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Ca-Sr-Rb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 y="1992630"/>
            <a:ext cx="8945880" cy="2872740"/>
          </a:xfrm>
          <a:prstGeom prst="rect">
            <a:avLst/>
          </a:prstGeom>
        </p:spPr>
      </p:pic>
    </p:spTree>
    <p:extLst>
      <p:ext uri="{BB962C8B-B14F-4D97-AF65-F5344CB8AC3E}">
        <p14:creationId xmlns:p14="http://schemas.microsoft.com/office/powerpoint/2010/main" val="3549999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98327" y="-1059515"/>
            <a:ext cx="2947347" cy="897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59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2DC1491-C16C-47B3-8E34-65EB6369C294}"/>
              </a:ext>
            </a:extLst>
          </p:cNvPr>
          <p:cNvGrpSpPr/>
          <p:nvPr/>
        </p:nvGrpSpPr>
        <p:grpSpPr>
          <a:xfrm>
            <a:off x="-5209" y="-17047"/>
            <a:ext cx="2898006" cy="6875047"/>
            <a:chOff x="7006012" y="-3382104"/>
            <a:chExt cx="3873842" cy="8902481"/>
          </a:xfrm>
        </p:grpSpPr>
        <p:pic>
          <p:nvPicPr>
            <p:cNvPr id="10" name="Picture 2">
              <a:extLst>
                <a:ext uri="{FF2B5EF4-FFF2-40B4-BE49-F238E27FC236}">
                  <a16:creationId xmlns:a16="http://schemas.microsoft.com/office/drawing/2014/main" id="{B8923C78-850A-4CC9-A3EC-A4F994C1E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8554"/>
            <a:stretch/>
          </p:blipFill>
          <p:spPr bwMode="auto">
            <a:xfrm>
              <a:off x="7018713" y="-1880854"/>
              <a:ext cx="3848445" cy="146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94D2877A-46A1-41E6-81FD-9ADD5C4766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334"/>
            <a:stretch/>
          </p:blipFill>
          <p:spPr bwMode="auto">
            <a:xfrm>
              <a:off x="7018711" y="-395264"/>
              <a:ext cx="3848445" cy="145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DB7A39D2-7E05-4066-B9AD-548D6D85DA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473"/>
            <a:stretch/>
          </p:blipFill>
          <p:spPr bwMode="auto">
            <a:xfrm>
              <a:off x="7018713" y="4058300"/>
              <a:ext cx="3861141" cy="146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3F6075D0-19E0-40A8-A6E9-27373CD21F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285"/>
            <a:stretch/>
          </p:blipFill>
          <p:spPr bwMode="auto">
            <a:xfrm>
              <a:off x="7006012" y="2565875"/>
              <a:ext cx="3861141" cy="146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0DE2A5B5-0C7E-4FEF-B594-4E04C591DD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554"/>
            <a:stretch/>
          </p:blipFill>
          <p:spPr bwMode="auto">
            <a:xfrm>
              <a:off x="7018713" y="1078206"/>
              <a:ext cx="3848440" cy="146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C2033FC0-7609-4428-9EEA-782535488E1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t="30663" b="14816"/>
            <a:stretch/>
          </p:blipFill>
          <p:spPr bwMode="auto">
            <a:xfrm rot="5400000">
              <a:off x="8201627" y="-4565021"/>
              <a:ext cx="1482608" cy="384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a:extLst>
              <a:ext uri="{FF2B5EF4-FFF2-40B4-BE49-F238E27FC236}">
                <a16:creationId xmlns:a16="http://schemas.microsoft.com/office/drawing/2014/main" id="{636FCD35-141D-497F-A50E-9F39DF94C2EA}"/>
              </a:ext>
            </a:extLst>
          </p:cNvPr>
          <p:cNvSpPr txBox="1"/>
          <p:nvPr/>
        </p:nvSpPr>
        <p:spPr>
          <a:xfrm>
            <a:off x="0" y="441740"/>
            <a:ext cx="9144000" cy="923330"/>
          </a:xfrm>
          <a:prstGeom prst="rect">
            <a:avLst/>
          </a:prstGeom>
          <a:noFill/>
        </p:spPr>
        <p:txBody>
          <a:bodyPr wrap="square" rtlCol="0">
            <a:spAutoFit/>
          </a:bodyPr>
          <a:lstStyle/>
          <a:p>
            <a:pPr algn="ctr"/>
            <a:r>
              <a:rPr lang="en-US" sz="5400" dirty="0"/>
              <a:t>Summary</a:t>
            </a:r>
          </a:p>
        </p:txBody>
      </p:sp>
      <p:sp>
        <p:nvSpPr>
          <p:cNvPr id="5" name="Rectangle 4">
            <a:extLst>
              <a:ext uri="{FF2B5EF4-FFF2-40B4-BE49-F238E27FC236}">
                <a16:creationId xmlns:a16="http://schemas.microsoft.com/office/drawing/2014/main" id="{C02B2841-A19E-49DC-8622-DBE9932C923E}"/>
              </a:ext>
            </a:extLst>
          </p:cNvPr>
          <p:cNvSpPr/>
          <p:nvPr/>
        </p:nvSpPr>
        <p:spPr>
          <a:xfrm>
            <a:off x="3128206" y="1761701"/>
            <a:ext cx="4572000" cy="506292"/>
          </a:xfrm>
          <a:prstGeom prst="rect">
            <a:avLst/>
          </a:prstGeom>
        </p:spPr>
        <p:txBody>
          <a:bodyPr>
            <a:spAutoFit/>
          </a:bodyPr>
          <a:lstStyle/>
          <a:p>
            <a:pPr marL="285750" indent="-285750">
              <a:lnSpc>
                <a:spcPct val="150000"/>
              </a:lnSpc>
              <a:buFont typeface="Wingdings" panose="05000000000000000000" pitchFamily="2" charset="2"/>
              <a:buChar char="Ø"/>
            </a:pPr>
            <a:r>
              <a:rPr lang="en-AU" sz="2000" dirty="0"/>
              <a:t>Rapid, non-destructive technique</a:t>
            </a:r>
          </a:p>
        </p:txBody>
      </p:sp>
      <p:sp>
        <p:nvSpPr>
          <p:cNvPr id="6" name="Rectangle 5">
            <a:extLst>
              <a:ext uri="{FF2B5EF4-FFF2-40B4-BE49-F238E27FC236}">
                <a16:creationId xmlns:a16="http://schemas.microsoft.com/office/drawing/2014/main" id="{03662B57-3951-47B0-A839-BB6986126FF9}"/>
              </a:ext>
            </a:extLst>
          </p:cNvPr>
          <p:cNvSpPr/>
          <p:nvPr/>
        </p:nvSpPr>
        <p:spPr>
          <a:xfrm>
            <a:off x="3128206" y="1817952"/>
            <a:ext cx="4572000" cy="967957"/>
          </a:xfrm>
          <a:prstGeom prst="rect">
            <a:avLst/>
          </a:prstGeom>
        </p:spPr>
        <p:txBody>
          <a:bodyPr>
            <a:spAutoFit/>
          </a:bodyPr>
          <a:lstStyle/>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r>
              <a:rPr lang="en-AU" sz="2000" dirty="0"/>
              <a:t>Versatile sample types and sizes</a:t>
            </a:r>
          </a:p>
        </p:txBody>
      </p:sp>
      <p:sp>
        <p:nvSpPr>
          <p:cNvPr id="7" name="Rectangle 6">
            <a:extLst>
              <a:ext uri="{FF2B5EF4-FFF2-40B4-BE49-F238E27FC236}">
                <a16:creationId xmlns:a16="http://schemas.microsoft.com/office/drawing/2014/main" id="{B8E1B2EC-CED0-408D-94BC-39D0DA8CBCBA}"/>
              </a:ext>
            </a:extLst>
          </p:cNvPr>
          <p:cNvSpPr/>
          <p:nvPr/>
        </p:nvSpPr>
        <p:spPr>
          <a:xfrm>
            <a:off x="3128206" y="1858695"/>
            <a:ext cx="4572000" cy="1891287"/>
          </a:xfrm>
          <a:prstGeom prst="rect">
            <a:avLst/>
          </a:prstGeom>
        </p:spPr>
        <p:txBody>
          <a:bodyPr>
            <a:spAutoFit/>
          </a:bodyPr>
          <a:lstStyle/>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r>
              <a:rPr lang="en-AU" sz="2000" dirty="0"/>
              <a:t>Acquire qualitative and quantitative data at high spatial resolution</a:t>
            </a:r>
          </a:p>
        </p:txBody>
      </p:sp>
      <p:sp>
        <p:nvSpPr>
          <p:cNvPr id="8" name="Rectangle 7">
            <a:extLst>
              <a:ext uri="{FF2B5EF4-FFF2-40B4-BE49-F238E27FC236}">
                <a16:creationId xmlns:a16="http://schemas.microsoft.com/office/drawing/2014/main" id="{5E5EC6A1-7AC1-4CF2-BD9E-7775CF701B42}"/>
              </a:ext>
            </a:extLst>
          </p:cNvPr>
          <p:cNvSpPr/>
          <p:nvPr/>
        </p:nvSpPr>
        <p:spPr>
          <a:xfrm>
            <a:off x="3128206" y="1909912"/>
            <a:ext cx="4572000" cy="2352952"/>
          </a:xfrm>
          <a:prstGeom prst="rect">
            <a:avLst/>
          </a:prstGeom>
        </p:spPr>
        <p:txBody>
          <a:bodyPr>
            <a:spAutoFit/>
          </a:bodyPr>
          <a:lstStyle/>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endParaRPr lang="en-AU" sz="2000" dirty="0"/>
          </a:p>
          <a:p>
            <a:pPr marL="285750" indent="-285750">
              <a:lnSpc>
                <a:spcPct val="150000"/>
              </a:lnSpc>
              <a:buFont typeface="Wingdings" panose="05000000000000000000" pitchFamily="2" charset="2"/>
              <a:buChar char="Ø"/>
            </a:pPr>
            <a:r>
              <a:rPr lang="en-AU" sz="2000" dirty="0"/>
              <a:t>Element distribution and mineral maps</a:t>
            </a:r>
          </a:p>
        </p:txBody>
      </p:sp>
      <p:sp>
        <p:nvSpPr>
          <p:cNvPr id="9" name="Rectangle 8">
            <a:extLst>
              <a:ext uri="{FF2B5EF4-FFF2-40B4-BE49-F238E27FC236}">
                <a16:creationId xmlns:a16="http://schemas.microsoft.com/office/drawing/2014/main" id="{7B3C4E97-8B13-47F9-A5B3-325357F9674D}"/>
              </a:ext>
            </a:extLst>
          </p:cNvPr>
          <p:cNvSpPr/>
          <p:nvPr/>
        </p:nvSpPr>
        <p:spPr>
          <a:xfrm>
            <a:off x="3128206" y="4268625"/>
            <a:ext cx="4932947" cy="1429622"/>
          </a:xfrm>
          <a:prstGeom prst="rect">
            <a:avLst/>
          </a:prstGeom>
        </p:spPr>
        <p:txBody>
          <a:bodyPr wrap="square">
            <a:spAutoFit/>
          </a:bodyPr>
          <a:lstStyle/>
          <a:p>
            <a:pPr marL="285750" indent="-285750">
              <a:lnSpc>
                <a:spcPct val="150000"/>
              </a:lnSpc>
              <a:buFont typeface="Wingdings" panose="05000000000000000000" pitchFamily="2" charset="2"/>
              <a:buChar char="Ø"/>
            </a:pPr>
            <a:r>
              <a:rPr lang="en-AU" sz="2000" dirty="0"/>
              <a:t>Suited for rapid studies to investigate the micromorphology, chemical variability and mineral alteration in samples</a:t>
            </a:r>
          </a:p>
        </p:txBody>
      </p:sp>
      <p:sp>
        <p:nvSpPr>
          <p:cNvPr id="17" name="TextBox 16">
            <a:extLst>
              <a:ext uri="{FF2B5EF4-FFF2-40B4-BE49-F238E27FC236}">
                <a16:creationId xmlns:a16="http://schemas.microsoft.com/office/drawing/2014/main" id="{A743D336-1742-4D6A-B455-79DD5A5C063E}"/>
              </a:ext>
            </a:extLst>
          </p:cNvPr>
          <p:cNvSpPr txBox="1"/>
          <p:nvPr/>
        </p:nvSpPr>
        <p:spPr>
          <a:xfrm>
            <a:off x="7818419" y="6644262"/>
            <a:ext cx="1231427" cy="253916"/>
          </a:xfrm>
          <a:prstGeom prst="rect">
            <a:avLst/>
          </a:prstGeom>
          <a:noFill/>
        </p:spPr>
        <p:txBody>
          <a:bodyPr wrap="none" rtlCol="0">
            <a:spAutoFit/>
          </a:bodyPr>
          <a:lstStyle/>
          <a:p>
            <a:r>
              <a:rPr lang="en-AU" sz="1050" b="1" dirty="0">
                <a:solidFill>
                  <a:schemeClr val="bg1"/>
                </a:solidFill>
              </a:rPr>
              <a:t>Courtesy of Bruker</a:t>
            </a:r>
          </a:p>
        </p:txBody>
      </p:sp>
    </p:spTree>
    <p:extLst>
      <p:ext uri="{BB962C8B-B14F-4D97-AF65-F5344CB8AC3E}">
        <p14:creationId xmlns:p14="http://schemas.microsoft.com/office/powerpoint/2010/main" val="34278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159A3F-38F5-4023-963F-F8EA07484531}"/>
              </a:ext>
            </a:extLst>
          </p:cNvPr>
          <p:cNvSpPr txBox="1"/>
          <p:nvPr/>
        </p:nvSpPr>
        <p:spPr>
          <a:xfrm>
            <a:off x="1143048" y="4848725"/>
            <a:ext cx="6857903" cy="369332"/>
          </a:xfrm>
          <a:prstGeom prst="rect">
            <a:avLst/>
          </a:prstGeom>
          <a:noFill/>
        </p:spPr>
        <p:txBody>
          <a:bodyPr wrap="none" rtlCol="0">
            <a:spAutoFit/>
          </a:bodyPr>
          <a:lstStyle/>
          <a:p>
            <a:r>
              <a:rPr lang="en-AU" b="1" dirty="0"/>
              <a:t>For more information visit: </a:t>
            </a:r>
            <a:r>
              <a:rPr lang="en-AU" dirty="0">
                <a:hlinkClick r:id="rId3"/>
              </a:rPr>
              <a:t>https://www.portaspecs.com/product/m4/</a:t>
            </a:r>
            <a:endParaRPr lang="en-AU" b="1" dirty="0"/>
          </a:p>
        </p:txBody>
      </p:sp>
      <p:sp>
        <p:nvSpPr>
          <p:cNvPr id="3" name="TextBox 2">
            <a:extLst>
              <a:ext uri="{FF2B5EF4-FFF2-40B4-BE49-F238E27FC236}">
                <a16:creationId xmlns:a16="http://schemas.microsoft.com/office/drawing/2014/main" id="{D3AF5EBF-028D-4D64-B3F6-9B5078E9256B}"/>
              </a:ext>
            </a:extLst>
          </p:cNvPr>
          <p:cNvSpPr txBox="1"/>
          <p:nvPr/>
        </p:nvSpPr>
        <p:spPr>
          <a:xfrm>
            <a:off x="0" y="441740"/>
            <a:ext cx="9144000" cy="923330"/>
          </a:xfrm>
          <a:prstGeom prst="rect">
            <a:avLst/>
          </a:prstGeom>
          <a:noFill/>
        </p:spPr>
        <p:txBody>
          <a:bodyPr wrap="square" rtlCol="0">
            <a:spAutoFit/>
          </a:bodyPr>
          <a:lstStyle/>
          <a:p>
            <a:pPr algn="ctr"/>
            <a:r>
              <a:rPr lang="en-US" sz="5400" dirty="0"/>
              <a:t>Acknowledgements</a:t>
            </a:r>
          </a:p>
        </p:txBody>
      </p:sp>
      <p:pic>
        <p:nvPicPr>
          <p:cNvPr id="4" name="Picture 3">
            <a:extLst>
              <a:ext uri="{FF2B5EF4-FFF2-40B4-BE49-F238E27FC236}">
                <a16:creationId xmlns:a16="http://schemas.microsoft.com/office/drawing/2014/main" id="{FC09A159-D8A4-4046-B700-73856770925F}"/>
              </a:ext>
            </a:extLst>
          </p:cNvPr>
          <p:cNvPicPr>
            <a:picLocks noChangeAspect="1"/>
          </p:cNvPicPr>
          <p:nvPr/>
        </p:nvPicPr>
        <p:blipFill>
          <a:blip r:embed="rId4"/>
          <a:stretch>
            <a:fillRect/>
          </a:stretch>
        </p:blipFill>
        <p:spPr>
          <a:xfrm>
            <a:off x="1020679" y="2492781"/>
            <a:ext cx="3733800" cy="1228725"/>
          </a:xfrm>
          <a:prstGeom prst="rect">
            <a:avLst/>
          </a:prstGeom>
        </p:spPr>
      </p:pic>
      <p:pic>
        <p:nvPicPr>
          <p:cNvPr id="5" name="Picture 4">
            <a:extLst>
              <a:ext uri="{FF2B5EF4-FFF2-40B4-BE49-F238E27FC236}">
                <a16:creationId xmlns:a16="http://schemas.microsoft.com/office/drawing/2014/main" id="{2580A2DE-347D-4378-9ABE-B5D89FEA048A}"/>
              </a:ext>
            </a:extLst>
          </p:cNvPr>
          <p:cNvPicPr>
            <a:picLocks noChangeAspect="1"/>
          </p:cNvPicPr>
          <p:nvPr/>
        </p:nvPicPr>
        <p:blipFill>
          <a:blip r:embed="rId5"/>
          <a:stretch>
            <a:fillRect/>
          </a:stretch>
        </p:blipFill>
        <p:spPr>
          <a:xfrm>
            <a:off x="5354052" y="2492534"/>
            <a:ext cx="2303674" cy="1228726"/>
          </a:xfrm>
          <a:prstGeom prst="rect">
            <a:avLst/>
          </a:prstGeom>
        </p:spPr>
      </p:pic>
    </p:spTree>
    <p:extLst>
      <p:ext uri="{BB962C8B-B14F-4D97-AF65-F5344CB8AC3E}">
        <p14:creationId xmlns:p14="http://schemas.microsoft.com/office/powerpoint/2010/main" val="443285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8207" y="1921086"/>
            <a:ext cx="5189361" cy="3737946"/>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r>
              <a:rPr lang="en-AU" sz="2000" dirty="0">
                <a:cs typeface="Arial" panose="020B0604020202020204" pitchFamily="34" charset="0"/>
              </a:rPr>
              <a:t>Mineral maps</a:t>
            </a:r>
          </a:p>
        </p:txBody>
      </p:sp>
      <p:sp>
        <p:nvSpPr>
          <p:cNvPr id="34" name="Rectangle 33">
            <a:extLst>
              <a:ext uri="{FF2B5EF4-FFF2-40B4-BE49-F238E27FC236}">
                <a16:creationId xmlns:a16="http://schemas.microsoft.com/office/drawing/2014/main" id="{4B8A73D4-A571-4F37-B355-3A1466860F14}"/>
              </a:ext>
            </a:extLst>
          </p:cNvPr>
          <p:cNvSpPr/>
          <p:nvPr/>
        </p:nvSpPr>
        <p:spPr>
          <a:xfrm>
            <a:off x="3028207" y="1921086"/>
            <a:ext cx="4840473" cy="967957"/>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r>
              <a:rPr lang="en-AU" sz="2000" dirty="0">
                <a:solidFill>
                  <a:srgbClr val="000000"/>
                </a:solidFill>
                <a:ea typeface="Calibri" charset="0"/>
                <a:cs typeface="Arial" panose="020B0604020202020204" pitchFamily="34" charset="0"/>
              </a:rPr>
              <a:t>Minimal sample preparation required</a:t>
            </a:r>
          </a:p>
        </p:txBody>
      </p:sp>
      <p:sp>
        <p:nvSpPr>
          <p:cNvPr id="36" name="Rectangle 35">
            <a:extLst>
              <a:ext uri="{FF2B5EF4-FFF2-40B4-BE49-F238E27FC236}">
                <a16:creationId xmlns:a16="http://schemas.microsoft.com/office/drawing/2014/main" id="{0AC13015-263B-4EF3-93FB-768C90013E90}"/>
              </a:ext>
            </a:extLst>
          </p:cNvPr>
          <p:cNvSpPr/>
          <p:nvPr/>
        </p:nvSpPr>
        <p:spPr>
          <a:xfrm>
            <a:off x="3028206" y="1921086"/>
            <a:ext cx="4840473" cy="506292"/>
          </a:xfrm>
          <a:prstGeom prst="rect">
            <a:avLst/>
          </a:prstGeom>
        </p:spPr>
        <p:txBody>
          <a:bodyPr wrap="square">
            <a:spAutoFit/>
          </a:bodyPr>
          <a:lstStyle/>
          <a:p>
            <a:pPr marL="257175" indent="-257175">
              <a:lnSpc>
                <a:spcPct val="150000"/>
              </a:lnSpc>
              <a:buFont typeface="Wingdings" panose="05000000000000000000" pitchFamily="2" charset="2"/>
              <a:buChar char="Ø"/>
            </a:pPr>
            <a:r>
              <a:rPr lang="en-AU" sz="2000" dirty="0">
                <a:solidFill>
                  <a:srgbClr val="000000"/>
                </a:solidFill>
                <a:ea typeface="Calibri" charset="0"/>
                <a:cs typeface="Arial" panose="020B0604020202020204" pitchFamily="34" charset="0"/>
              </a:rPr>
              <a:t>Non-destructive</a:t>
            </a:r>
            <a:endParaRPr lang="en-AU" sz="2000" dirty="0">
              <a:cs typeface="Arial" panose="020B0604020202020204" pitchFamily="34" charset="0"/>
            </a:endParaRPr>
          </a:p>
        </p:txBody>
      </p:sp>
      <p:sp>
        <p:nvSpPr>
          <p:cNvPr id="37" name="Rectangle 36">
            <a:extLst>
              <a:ext uri="{FF2B5EF4-FFF2-40B4-BE49-F238E27FC236}">
                <a16:creationId xmlns:a16="http://schemas.microsoft.com/office/drawing/2014/main" id="{DA7E07E3-2776-4E45-9F41-A1139E02888F}"/>
              </a:ext>
            </a:extLst>
          </p:cNvPr>
          <p:cNvSpPr/>
          <p:nvPr/>
        </p:nvSpPr>
        <p:spPr>
          <a:xfrm>
            <a:off x="3028205" y="1921086"/>
            <a:ext cx="5345774" cy="1891287"/>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r>
              <a:rPr lang="en-AU" sz="2000" dirty="0">
                <a:solidFill>
                  <a:srgbClr val="000000"/>
                </a:solidFill>
                <a:ea typeface="Calibri" charset="0"/>
                <a:cs typeface="Arial" panose="020B0604020202020204" pitchFamily="34" charset="0"/>
              </a:rPr>
              <a:t>Versatile range of sample types</a:t>
            </a:r>
          </a:p>
        </p:txBody>
      </p:sp>
      <p:sp>
        <p:nvSpPr>
          <p:cNvPr id="38" name="Rectangle 37">
            <a:extLst>
              <a:ext uri="{FF2B5EF4-FFF2-40B4-BE49-F238E27FC236}">
                <a16:creationId xmlns:a16="http://schemas.microsoft.com/office/drawing/2014/main" id="{90FB591A-633C-4E02-B84E-EF9CABE2FDF1}"/>
              </a:ext>
            </a:extLst>
          </p:cNvPr>
          <p:cNvSpPr/>
          <p:nvPr/>
        </p:nvSpPr>
        <p:spPr>
          <a:xfrm>
            <a:off x="3028207" y="1921085"/>
            <a:ext cx="5189361" cy="2352952"/>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US" sz="2000" dirty="0">
              <a:ea typeface="Verdana" panose="020B0604030504040204" pitchFamily="34" charset="0"/>
            </a:endParaRPr>
          </a:p>
          <a:p>
            <a:pPr marL="257175" indent="-257175">
              <a:lnSpc>
                <a:spcPct val="150000"/>
              </a:lnSpc>
              <a:buFont typeface="Wingdings" panose="05000000000000000000" pitchFamily="2" charset="2"/>
              <a:buChar char="Ø"/>
            </a:pPr>
            <a:endParaRPr lang="en-US" sz="2000" dirty="0">
              <a:ea typeface="Verdana" panose="020B0604030504040204" pitchFamily="34" charset="0"/>
            </a:endParaRPr>
          </a:p>
          <a:p>
            <a:pPr marL="257175" indent="-257175">
              <a:lnSpc>
                <a:spcPct val="150000"/>
              </a:lnSpc>
              <a:buFont typeface="Wingdings" panose="05000000000000000000" pitchFamily="2" charset="2"/>
              <a:buChar char="Ø"/>
            </a:pPr>
            <a:endParaRPr lang="en-US" sz="2000" dirty="0">
              <a:ea typeface="Verdana" panose="020B0604030504040204" pitchFamily="34" charset="0"/>
            </a:endParaRPr>
          </a:p>
          <a:p>
            <a:pPr marL="257175" indent="-257175">
              <a:lnSpc>
                <a:spcPct val="150000"/>
              </a:lnSpc>
              <a:buFont typeface="Wingdings" panose="05000000000000000000" pitchFamily="2" charset="2"/>
              <a:buChar char="Ø"/>
            </a:pPr>
            <a:endParaRPr lang="en-US" sz="2000" dirty="0">
              <a:ea typeface="Verdana" panose="020B0604030504040204" pitchFamily="34" charset="0"/>
            </a:endParaRPr>
          </a:p>
          <a:p>
            <a:pPr marL="257175" indent="-257175">
              <a:lnSpc>
                <a:spcPct val="150000"/>
              </a:lnSpc>
              <a:buFont typeface="Wingdings" panose="05000000000000000000" pitchFamily="2" charset="2"/>
              <a:buChar char="Ø"/>
            </a:pPr>
            <a:r>
              <a:rPr lang="en-US" sz="2000" dirty="0">
                <a:ea typeface="Verdana" panose="020B0604030504040204" pitchFamily="34" charset="0"/>
              </a:rPr>
              <a:t>Mapping size up to </a:t>
            </a:r>
            <a:r>
              <a:rPr lang="it-IT" sz="2000" dirty="0">
                <a:ea typeface="Verdana" panose="020B0604030504040204" pitchFamily="34" charset="0"/>
              </a:rPr>
              <a:t>16 x 19 cm</a:t>
            </a:r>
          </a:p>
        </p:txBody>
      </p:sp>
      <p:sp>
        <p:nvSpPr>
          <p:cNvPr id="39" name="Rectangle 38">
            <a:extLst>
              <a:ext uri="{FF2B5EF4-FFF2-40B4-BE49-F238E27FC236}">
                <a16:creationId xmlns:a16="http://schemas.microsoft.com/office/drawing/2014/main" id="{AD86F169-5D0B-49B7-B871-9E869C746D73}"/>
              </a:ext>
            </a:extLst>
          </p:cNvPr>
          <p:cNvSpPr/>
          <p:nvPr/>
        </p:nvSpPr>
        <p:spPr>
          <a:xfrm>
            <a:off x="3028204" y="1921084"/>
            <a:ext cx="5189361" cy="2814617"/>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r>
              <a:rPr lang="en-AU" sz="2000" dirty="0">
                <a:cs typeface="Arial" panose="020B0604020202020204" pitchFamily="34" charset="0"/>
              </a:rPr>
              <a:t>Detection limits down to ppm levels </a:t>
            </a:r>
          </a:p>
        </p:txBody>
      </p:sp>
      <p:sp>
        <p:nvSpPr>
          <p:cNvPr id="40" name="Rectangle 39">
            <a:extLst>
              <a:ext uri="{FF2B5EF4-FFF2-40B4-BE49-F238E27FC236}">
                <a16:creationId xmlns:a16="http://schemas.microsoft.com/office/drawing/2014/main" id="{B3BE37C1-DC0F-4F2D-A670-77FD2460F40D}"/>
              </a:ext>
            </a:extLst>
          </p:cNvPr>
          <p:cNvSpPr/>
          <p:nvPr/>
        </p:nvSpPr>
        <p:spPr>
          <a:xfrm>
            <a:off x="3028201" y="1919051"/>
            <a:ext cx="5189361" cy="3276282"/>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cs typeface="Arial" panose="020B0604020202020204" pitchFamily="34" charset="0"/>
            </a:endParaRPr>
          </a:p>
          <a:p>
            <a:pPr marL="257175" indent="-257175">
              <a:lnSpc>
                <a:spcPct val="150000"/>
              </a:lnSpc>
              <a:buFont typeface="Wingdings" panose="05000000000000000000" pitchFamily="2" charset="2"/>
              <a:buChar char="Ø"/>
            </a:pPr>
            <a:r>
              <a:rPr lang="en-AU" sz="2000" dirty="0">
                <a:cs typeface="Arial" panose="020B0604020202020204" pitchFamily="34" charset="0"/>
              </a:rPr>
              <a:t>Qualitative and quantitative analysis</a:t>
            </a:r>
          </a:p>
        </p:txBody>
      </p:sp>
      <p:sp>
        <p:nvSpPr>
          <p:cNvPr id="42" name="Rectangle 41">
            <a:extLst>
              <a:ext uri="{FF2B5EF4-FFF2-40B4-BE49-F238E27FC236}">
                <a16:creationId xmlns:a16="http://schemas.microsoft.com/office/drawing/2014/main" id="{16ABBEFE-A258-47F9-B82E-D7CB0F756707}"/>
              </a:ext>
            </a:extLst>
          </p:cNvPr>
          <p:cNvSpPr/>
          <p:nvPr/>
        </p:nvSpPr>
        <p:spPr>
          <a:xfrm>
            <a:off x="3028206" y="1921086"/>
            <a:ext cx="4840473" cy="1429622"/>
          </a:xfrm>
          <a:prstGeom prst="rect">
            <a:avLst/>
          </a:prstGeom>
        </p:spPr>
        <p:txBody>
          <a:bodyPr wrap="square">
            <a:spAutoFit/>
          </a:bodyPr>
          <a:lstStyle/>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endParaRPr lang="en-AU" sz="2000" dirty="0">
              <a:solidFill>
                <a:srgbClr val="000000"/>
              </a:solidFill>
              <a:ea typeface="Calibri" charset="0"/>
              <a:cs typeface="Arial" panose="020B0604020202020204" pitchFamily="34" charset="0"/>
            </a:endParaRPr>
          </a:p>
          <a:p>
            <a:pPr marL="257175" indent="-257175">
              <a:lnSpc>
                <a:spcPct val="150000"/>
              </a:lnSpc>
              <a:buFont typeface="Wingdings" panose="05000000000000000000" pitchFamily="2" charset="2"/>
              <a:buChar char="Ø"/>
            </a:pPr>
            <a:r>
              <a:rPr lang="en-AU" sz="2000" dirty="0">
                <a:solidFill>
                  <a:srgbClr val="000000"/>
                </a:solidFill>
                <a:ea typeface="Calibri" charset="0"/>
                <a:cs typeface="Arial" panose="020B0604020202020204" pitchFamily="34" charset="0"/>
              </a:rPr>
              <a:t>No carbon coating </a:t>
            </a:r>
            <a:r>
              <a:rPr lang="en-GB" sz="2000" dirty="0">
                <a:ea typeface="Calibri" charset="0"/>
                <a:cs typeface="Arial" panose="020B0604020202020204" pitchFamily="34" charset="0"/>
              </a:rPr>
              <a:t>(e.g. SEM)</a:t>
            </a:r>
          </a:p>
        </p:txBody>
      </p:sp>
      <p:sp>
        <p:nvSpPr>
          <p:cNvPr id="43" name="TextBox 42">
            <a:extLst>
              <a:ext uri="{FF2B5EF4-FFF2-40B4-BE49-F238E27FC236}">
                <a16:creationId xmlns:a16="http://schemas.microsoft.com/office/drawing/2014/main" id="{CAB2E8EC-0BA9-4EF6-A77F-A521422629E7}"/>
              </a:ext>
            </a:extLst>
          </p:cNvPr>
          <p:cNvSpPr txBox="1"/>
          <p:nvPr/>
        </p:nvSpPr>
        <p:spPr>
          <a:xfrm>
            <a:off x="2560460" y="441740"/>
            <a:ext cx="6583540" cy="923330"/>
          </a:xfrm>
          <a:prstGeom prst="rect">
            <a:avLst/>
          </a:prstGeom>
          <a:noFill/>
        </p:spPr>
        <p:txBody>
          <a:bodyPr wrap="square" rtlCol="0">
            <a:spAutoFit/>
          </a:bodyPr>
          <a:lstStyle/>
          <a:p>
            <a:pPr algn="ctr"/>
            <a:r>
              <a:rPr lang="en-US" sz="5400" dirty="0"/>
              <a:t>Benefits of µXRF</a:t>
            </a:r>
          </a:p>
        </p:txBody>
      </p:sp>
      <p:pic>
        <p:nvPicPr>
          <p:cNvPr id="24" name="Picture 23">
            <a:extLst>
              <a:ext uri="{FF2B5EF4-FFF2-40B4-BE49-F238E27FC236}">
                <a16:creationId xmlns:a16="http://schemas.microsoft.com/office/drawing/2014/main" id="{BA49D6AE-4C06-422F-BD1A-95FE640BF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7321" y="2027321"/>
            <a:ext cx="6858000" cy="280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C30A5BD-E66A-490F-A141-52815DE9C67E}"/>
              </a:ext>
            </a:extLst>
          </p:cNvPr>
          <p:cNvSpPr/>
          <p:nvPr/>
        </p:nvSpPr>
        <p:spPr>
          <a:xfrm>
            <a:off x="421105" y="3696521"/>
            <a:ext cx="1961147" cy="5775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highlight>
                  <a:srgbClr val="FFFF00"/>
                </a:highlight>
              </a:rPr>
              <a:t>Will change the scale and elements so they are not on their side</a:t>
            </a:r>
            <a:endParaRPr lang="en-AU" sz="1200" dirty="0">
              <a:solidFill>
                <a:schemeClr val="tx1"/>
              </a:solidFill>
              <a:highlight>
                <a:srgbClr val="FFFF00"/>
              </a:highlight>
            </a:endParaRPr>
          </a:p>
        </p:txBody>
      </p:sp>
      <p:sp>
        <p:nvSpPr>
          <p:cNvPr id="13" name="TextBox 12">
            <a:extLst>
              <a:ext uri="{FF2B5EF4-FFF2-40B4-BE49-F238E27FC236}">
                <a16:creationId xmlns:a16="http://schemas.microsoft.com/office/drawing/2014/main" id="{CBE33464-E7D6-4F8A-AEAF-FFD39BCAB980}"/>
              </a:ext>
            </a:extLst>
          </p:cNvPr>
          <p:cNvSpPr txBox="1"/>
          <p:nvPr/>
        </p:nvSpPr>
        <p:spPr>
          <a:xfrm>
            <a:off x="6986135" y="6604084"/>
            <a:ext cx="1231427" cy="253916"/>
          </a:xfrm>
          <a:prstGeom prst="rect">
            <a:avLst/>
          </a:prstGeom>
          <a:noFill/>
        </p:spPr>
        <p:txBody>
          <a:bodyPr wrap="none" rtlCol="0">
            <a:spAutoFit/>
          </a:bodyPr>
          <a:lstStyle/>
          <a:p>
            <a:r>
              <a:rPr lang="en-AU" sz="1050" b="1" dirty="0">
                <a:solidFill>
                  <a:schemeClr val="bg1"/>
                </a:solidFill>
              </a:rPr>
              <a:t>Courtesy of Bruker</a:t>
            </a:r>
          </a:p>
        </p:txBody>
      </p:sp>
    </p:spTree>
    <p:extLst>
      <p:ext uri="{BB962C8B-B14F-4D97-AF65-F5344CB8AC3E}">
        <p14:creationId xmlns:p14="http://schemas.microsoft.com/office/powerpoint/2010/main" val="17823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6" grpId="0"/>
      <p:bldP spid="37" grpId="0"/>
      <p:bldP spid="38" grpId="0"/>
      <p:bldP spid="39" grpId="0"/>
      <p:bldP spid="40"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672C165-17FC-4F54-9464-CD5ABCCACC99}"/>
              </a:ext>
            </a:extLst>
          </p:cNvPr>
          <p:cNvSpPr txBox="1">
            <a:spLocks/>
          </p:cNvSpPr>
          <p:nvPr/>
        </p:nvSpPr>
        <p:spPr>
          <a:xfrm>
            <a:off x="1161515" y="5477331"/>
            <a:ext cx="1663584" cy="242252"/>
          </a:xfrm>
          <a:prstGeom prst="rect">
            <a:avLst/>
          </a:prstGeom>
        </p:spPr>
        <p:txBody>
          <a:bodyPr>
            <a:normAutofit lnSpcReduction="10000"/>
          </a:bodyPr>
          <a:lstStyle>
            <a:lvl1pPr marL="342900" indent="-342900" algn="l" rtl="0" eaLnBrk="0" fontAlgn="base" hangingPunct="0">
              <a:spcBef>
                <a:spcPct val="0"/>
              </a:spcBef>
              <a:spcAft>
                <a:spcPct val="50000"/>
              </a:spcAft>
              <a:buClr>
                <a:schemeClr val="hlink"/>
              </a:buClr>
              <a:buChar char="•"/>
              <a:defRPr>
                <a:solidFill>
                  <a:schemeClr val="tx1"/>
                </a:solidFill>
                <a:latin typeface="Verdana" pitchFamily="34" charset="0"/>
                <a:ea typeface="+mn-ea"/>
                <a:cs typeface="ＭＳ Ｐゴシック"/>
              </a:defRPr>
            </a:lvl1pPr>
            <a:lvl2pPr marL="714375" indent="-357188" algn="l" rtl="0" eaLnBrk="0" fontAlgn="base" hangingPunct="0">
              <a:spcBef>
                <a:spcPct val="0"/>
              </a:spcBef>
              <a:spcAft>
                <a:spcPct val="50000"/>
              </a:spcAft>
              <a:buClr>
                <a:schemeClr val="hlink"/>
              </a:buClr>
              <a:buChar char="•"/>
              <a:defRPr sz="1600">
                <a:solidFill>
                  <a:schemeClr val="tx1"/>
                </a:solidFill>
                <a:latin typeface="Verdana" pitchFamily="34" charset="0"/>
                <a:ea typeface="+mn-ea"/>
                <a:cs typeface="ＭＳ Ｐゴシック"/>
              </a:defRPr>
            </a:lvl2pPr>
            <a:lvl3pPr marL="1150938" indent="-228600" algn="l" rtl="0" eaLnBrk="0" fontAlgn="base" hangingPunct="0">
              <a:spcBef>
                <a:spcPct val="20000"/>
              </a:spcBef>
              <a:spcAft>
                <a:spcPct val="0"/>
              </a:spcAft>
              <a:buClr>
                <a:schemeClr val="hlink"/>
              </a:buClr>
              <a:buChar char="•"/>
              <a:defRPr sz="1400">
                <a:solidFill>
                  <a:schemeClr val="tx1"/>
                </a:solidFill>
                <a:latin typeface="Verdana" pitchFamily="34" charset="0"/>
                <a:ea typeface="+mn-ea"/>
                <a:cs typeface="ＭＳ Ｐゴシック"/>
              </a:defRPr>
            </a:lvl3pPr>
            <a:lvl4pPr marL="1600200" indent="-228600" algn="l" rtl="0" eaLnBrk="0" fontAlgn="base" hangingPunct="0">
              <a:spcBef>
                <a:spcPct val="20000"/>
              </a:spcBef>
              <a:spcAft>
                <a:spcPct val="0"/>
              </a:spcAft>
              <a:buClr>
                <a:schemeClr val="hlink"/>
              </a:buClr>
              <a:buChar char="•"/>
              <a:defRPr sz="1200">
                <a:solidFill>
                  <a:schemeClr val="tx1"/>
                </a:solidFill>
                <a:latin typeface="Verdana" pitchFamily="34" charset="0"/>
                <a:ea typeface="+mn-ea"/>
                <a:cs typeface="ＭＳ Ｐゴシック"/>
              </a:defRPr>
            </a:lvl4pPr>
            <a:lvl5pPr marL="2057400" indent="-2286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050" kern="0" dirty="0">
                <a:latin typeface="+mn-lt"/>
              </a:rPr>
              <a:t>Carbonates vs. silicates</a:t>
            </a:r>
          </a:p>
        </p:txBody>
      </p:sp>
      <p:sp>
        <p:nvSpPr>
          <p:cNvPr id="7" name="TextBox 6">
            <a:extLst>
              <a:ext uri="{FF2B5EF4-FFF2-40B4-BE49-F238E27FC236}">
                <a16:creationId xmlns:a16="http://schemas.microsoft.com/office/drawing/2014/main" id="{D5FB590A-A5FE-4DB6-AF0F-D6AEDC7426ED}"/>
              </a:ext>
            </a:extLst>
          </p:cNvPr>
          <p:cNvSpPr txBox="1"/>
          <p:nvPr/>
        </p:nvSpPr>
        <p:spPr>
          <a:xfrm>
            <a:off x="1173687" y="5762519"/>
            <a:ext cx="689612" cy="253916"/>
          </a:xfrm>
          <a:prstGeom prst="rect">
            <a:avLst/>
          </a:prstGeom>
          <a:noFill/>
        </p:spPr>
        <p:txBody>
          <a:bodyPr wrap="none" rtlCol="0">
            <a:spAutoFit/>
          </a:bodyPr>
          <a:lstStyle/>
          <a:p>
            <a:r>
              <a:rPr lang="en-US" sz="1050" dirty="0"/>
              <a:t>Dolomite</a:t>
            </a:r>
          </a:p>
        </p:txBody>
      </p:sp>
      <p:sp>
        <p:nvSpPr>
          <p:cNvPr id="10" name="TextBox 9">
            <a:extLst>
              <a:ext uri="{FF2B5EF4-FFF2-40B4-BE49-F238E27FC236}">
                <a16:creationId xmlns:a16="http://schemas.microsoft.com/office/drawing/2014/main" id="{B01360EC-571E-4B0B-B42F-5DB4855FF16B}"/>
              </a:ext>
            </a:extLst>
          </p:cNvPr>
          <p:cNvSpPr txBox="1">
            <a:spLocks/>
          </p:cNvSpPr>
          <p:nvPr/>
        </p:nvSpPr>
        <p:spPr>
          <a:xfrm>
            <a:off x="685973" y="5767008"/>
            <a:ext cx="176491" cy="253916"/>
          </a:xfrm>
          <a:prstGeom prst="rect">
            <a:avLst/>
          </a:prstGeom>
          <a:noFill/>
        </p:spPr>
        <p:txBody>
          <a:bodyPr wrap="square" rtlCol="0">
            <a:spAutoFit/>
          </a:bodyPr>
          <a:lstStyle/>
          <a:p>
            <a:pPr algn="ctr"/>
            <a:r>
              <a:rPr lang="en-US" sz="1050" dirty="0"/>
              <a:t>+</a:t>
            </a:r>
          </a:p>
        </p:txBody>
      </p:sp>
      <p:sp>
        <p:nvSpPr>
          <p:cNvPr id="11" name="TextBox 10">
            <a:extLst>
              <a:ext uri="{FF2B5EF4-FFF2-40B4-BE49-F238E27FC236}">
                <a16:creationId xmlns:a16="http://schemas.microsoft.com/office/drawing/2014/main" id="{4732FCC4-25E2-44B2-8E37-EC55F55502E9}"/>
              </a:ext>
            </a:extLst>
          </p:cNvPr>
          <p:cNvSpPr txBox="1">
            <a:spLocks/>
          </p:cNvSpPr>
          <p:nvPr/>
        </p:nvSpPr>
        <p:spPr>
          <a:xfrm>
            <a:off x="1041390" y="5766715"/>
            <a:ext cx="229500" cy="253916"/>
          </a:xfrm>
          <a:prstGeom prst="rect">
            <a:avLst/>
          </a:prstGeom>
          <a:noFill/>
        </p:spPr>
        <p:txBody>
          <a:bodyPr wrap="square" rtlCol="0">
            <a:spAutoFit/>
          </a:bodyPr>
          <a:lstStyle/>
          <a:p>
            <a:r>
              <a:rPr lang="en-US" sz="1050" dirty="0"/>
              <a:t>=</a:t>
            </a:r>
          </a:p>
        </p:txBody>
      </p:sp>
      <p:sp>
        <p:nvSpPr>
          <p:cNvPr id="13" name="Content Placeholder 2">
            <a:extLst>
              <a:ext uri="{FF2B5EF4-FFF2-40B4-BE49-F238E27FC236}">
                <a16:creationId xmlns:a16="http://schemas.microsoft.com/office/drawing/2014/main" id="{34F86545-2E5D-48E7-8C80-68F010F3B997}"/>
              </a:ext>
            </a:extLst>
          </p:cNvPr>
          <p:cNvSpPr txBox="1">
            <a:spLocks/>
          </p:cNvSpPr>
          <p:nvPr/>
        </p:nvSpPr>
        <p:spPr>
          <a:xfrm>
            <a:off x="1780027" y="6082243"/>
            <a:ext cx="2754307" cy="266054"/>
          </a:xfrm>
          <a:prstGeom prst="rect">
            <a:avLst/>
          </a:prstGeom>
        </p:spPr>
        <p:txBody>
          <a:bodyPr>
            <a:normAutofit/>
          </a:bodyPr>
          <a:lstStyle>
            <a:lvl1pPr marL="342900" indent="-342900" algn="l" rtl="0" eaLnBrk="0" fontAlgn="base" hangingPunct="0">
              <a:spcBef>
                <a:spcPct val="0"/>
              </a:spcBef>
              <a:spcAft>
                <a:spcPct val="50000"/>
              </a:spcAft>
              <a:buClr>
                <a:schemeClr val="hlink"/>
              </a:buClr>
              <a:buChar char="•"/>
              <a:defRPr>
                <a:solidFill>
                  <a:schemeClr val="tx1"/>
                </a:solidFill>
                <a:latin typeface="Verdana" pitchFamily="34" charset="0"/>
                <a:ea typeface="+mn-ea"/>
                <a:cs typeface="ＭＳ Ｐゴシック"/>
              </a:defRPr>
            </a:lvl1pPr>
            <a:lvl2pPr marL="714375" indent="-357188" algn="l" rtl="0" eaLnBrk="0" fontAlgn="base" hangingPunct="0">
              <a:spcBef>
                <a:spcPct val="0"/>
              </a:spcBef>
              <a:spcAft>
                <a:spcPct val="50000"/>
              </a:spcAft>
              <a:buClr>
                <a:schemeClr val="hlink"/>
              </a:buClr>
              <a:buChar char="•"/>
              <a:defRPr sz="1600">
                <a:solidFill>
                  <a:schemeClr val="tx1"/>
                </a:solidFill>
                <a:latin typeface="Verdana" pitchFamily="34" charset="0"/>
                <a:ea typeface="+mn-ea"/>
                <a:cs typeface="ＭＳ Ｐゴシック"/>
              </a:defRPr>
            </a:lvl2pPr>
            <a:lvl3pPr marL="1150938" indent="-228600" algn="l" rtl="0" eaLnBrk="0" fontAlgn="base" hangingPunct="0">
              <a:spcBef>
                <a:spcPct val="20000"/>
              </a:spcBef>
              <a:spcAft>
                <a:spcPct val="0"/>
              </a:spcAft>
              <a:buClr>
                <a:schemeClr val="hlink"/>
              </a:buClr>
              <a:buChar char="•"/>
              <a:defRPr sz="1400">
                <a:solidFill>
                  <a:schemeClr val="tx1"/>
                </a:solidFill>
                <a:latin typeface="Verdana" pitchFamily="34" charset="0"/>
                <a:ea typeface="+mn-ea"/>
                <a:cs typeface="ＭＳ Ｐゴシック"/>
              </a:defRPr>
            </a:lvl3pPr>
            <a:lvl4pPr marL="1600200" indent="-228600" algn="l" rtl="0" eaLnBrk="0" fontAlgn="base" hangingPunct="0">
              <a:spcBef>
                <a:spcPct val="20000"/>
              </a:spcBef>
              <a:spcAft>
                <a:spcPct val="0"/>
              </a:spcAft>
              <a:buClr>
                <a:schemeClr val="hlink"/>
              </a:buClr>
              <a:buChar char="•"/>
              <a:defRPr sz="1200">
                <a:solidFill>
                  <a:schemeClr val="tx1"/>
                </a:solidFill>
                <a:latin typeface="Verdana" pitchFamily="34" charset="0"/>
                <a:ea typeface="+mn-ea"/>
                <a:cs typeface="ＭＳ Ｐゴシック"/>
              </a:defRPr>
            </a:lvl4pPr>
            <a:lvl5pPr marL="2057400" indent="-2286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050" kern="0" dirty="0">
                <a:latin typeface="+mn-lt"/>
              </a:rPr>
              <a:t>Some trace metals with an affinity for clays?</a:t>
            </a:r>
          </a:p>
        </p:txBody>
      </p:sp>
      <p:grpSp>
        <p:nvGrpSpPr>
          <p:cNvPr id="3" name="Group 2">
            <a:extLst>
              <a:ext uri="{FF2B5EF4-FFF2-40B4-BE49-F238E27FC236}">
                <a16:creationId xmlns:a16="http://schemas.microsoft.com/office/drawing/2014/main" id="{9117001B-6351-4B3F-94D3-987336FA4A1F}"/>
              </a:ext>
            </a:extLst>
          </p:cNvPr>
          <p:cNvGrpSpPr/>
          <p:nvPr/>
        </p:nvGrpSpPr>
        <p:grpSpPr>
          <a:xfrm>
            <a:off x="5018005" y="-456379"/>
            <a:ext cx="4081900" cy="7770758"/>
            <a:chOff x="-21007" y="13674"/>
            <a:chExt cx="2557276" cy="5143502"/>
          </a:xfrm>
        </p:grpSpPr>
        <p:pic>
          <p:nvPicPr>
            <p:cNvPr id="2" name="Picture 1">
              <a:extLst>
                <a:ext uri="{FF2B5EF4-FFF2-40B4-BE49-F238E27FC236}">
                  <a16:creationId xmlns:a16="http://schemas.microsoft.com/office/drawing/2014/main" id="{2F876C9B-B352-40FD-B8AE-2FD9EBB1D728}"/>
                </a:ext>
              </a:extLst>
            </p:cNvPr>
            <p:cNvPicPr>
              <a:picLocks noChangeAspect="1"/>
            </p:cNvPicPr>
            <p:nvPr/>
          </p:nvPicPr>
          <p:blipFill rotWithShape="1">
            <a:blip r:embed="rId3">
              <a:extLst>
                <a:ext uri="{28A0092B-C50C-407E-A947-70E740481C1C}">
                  <a14:useLocalDpi xmlns:a14="http://schemas.microsoft.com/office/drawing/2010/main" val="0"/>
                </a:ext>
              </a:extLst>
            </a:blip>
            <a:srcRect t="-4937"/>
            <a:stretch/>
          </p:blipFill>
          <p:spPr>
            <a:xfrm rot="5400000">
              <a:off x="-2173824" y="2166491"/>
              <a:ext cx="5143501" cy="837867"/>
            </a:xfrm>
            <a:prstGeom prst="rect">
              <a:avLst/>
            </a:prstGeom>
          </p:spPr>
        </p:pic>
        <p:pic>
          <p:nvPicPr>
            <p:cNvPr id="6" name="Picture 5">
              <a:extLst>
                <a:ext uri="{FF2B5EF4-FFF2-40B4-BE49-F238E27FC236}">
                  <a16:creationId xmlns:a16="http://schemas.microsoft.com/office/drawing/2014/main" id="{8E8FF469-94A0-4979-A9D2-87FB41E10739}"/>
                </a:ext>
              </a:extLst>
            </p:cNvPr>
            <p:cNvPicPr>
              <a:picLocks noChangeAspect="1"/>
            </p:cNvPicPr>
            <p:nvPr/>
          </p:nvPicPr>
          <p:blipFill rotWithShape="1">
            <a:blip r:embed="rId4">
              <a:extLst>
                <a:ext uri="{28A0092B-C50C-407E-A947-70E740481C1C}">
                  <a14:useLocalDpi xmlns:a14="http://schemas.microsoft.com/office/drawing/2010/main" val="0"/>
                </a:ext>
              </a:extLst>
            </a:blip>
            <a:srcRect t="-4938"/>
            <a:stretch/>
          </p:blipFill>
          <p:spPr>
            <a:xfrm rot="5400000">
              <a:off x="-1311992" y="2166491"/>
              <a:ext cx="5143501" cy="837867"/>
            </a:xfrm>
            <a:prstGeom prst="rect">
              <a:avLst/>
            </a:prstGeom>
          </p:spPr>
        </p:pic>
        <p:pic>
          <p:nvPicPr>
            <p:cNvPr id="14" name="Picture 13">
              <a:extLst>
                <a:ext uri="{FF2B5EF4-FFF2-40B4-BE49-F238E27FC236}">
                  <a16:creationId xmlns:a16="http://schemas.microsoft.com/office/drawing/2014/main" id="{176EF30F-6ACB-4792-91BF-FC17B872AB4B}"/>
                </a:ext>
              </a:extLst>
            </p:cNvPr>
            <p:cNvPicPr>
              <a:picLocks noChangeAspect="1"/>
            </p:cNvPicPr>
            <p:nvPr/>
          </p:nvPicPr>
          <p:blipFill rotWithShape="1">
            <a:blip r:embed="rId5">
              <a:extLst>
                <a:ext uri="{28A0092B-C50C-407E-A947-70E740481C1C}">
                  <a14:useLocalDpi xmlns:a14="http://schemas.microsoft.com/office/drawing/2010/main" val="0"/>
                </a:ext>
              </a:extLst>
            </a:blip>
            <a:srcRect t="-4936"/>
            <a:stretch/>
          </p:blipFill>
          <p:spPr>
            <a:xfrm rot="5400000">
              <a:off x="-454415" y="2166492"/>
              <a:ext cx="5143500" cy="837868"/>
            </a:xfrm>
            <a:prstGeom prst="rect">
              <a:avLst/>
            </a:prstGeom>
          </p:spPr>
        </p:pic>
      </p:grpSp>
      <p:sp>
        <p:nvSpPr>
          <p:cNvPr id="21" name="TextBox 20">
            <a:extLst>
              <a:ext uri="{FF2B5EF4-FFF2-40B4-BE49-F238E27FC236}">
                <a16:creationId xmlns:a16="http://schemas.microsoft.com/office/drawing/2014/main" id="{1A43778D-F179-4A2E-BF29-F0C3520B42A5}"/>
              </a:ext>
            </a:extLst>
          </p:cNvPr>
          <p:cNvSpPr txBox="1"/>
          <p:nvPr/>
        </p:nvSpPr>
        <p:spPr>
          <a:xfrm>
            <a:off x="311874" y="2163787"/>
            <a:ext cx="4706130" cy="2957861"/>
          </a:xfrm>
          <a:prstGeom prst="rect">
            <a:avLst/>
          </a:prstGeom>
          <a:noFill/>
        </p:spPr>
        <p:txBody>
          <a:bodyPr wrap="square" rtlCol="0">
            <a:spAutoFit/>
          </a:bodyPr>
          <a:lstStyle/>
          <a:p>
            <a:pPr marL="257175" indent="-257175">
              <a:lnSpc>
                <a:spcPct val="150000"/>
              </a:lnSpc>
              <a:buFont typeface="Wingdings" panose="05000000000000000000" pitchFamily="2" charset="2"/>
              <a:buChar char="Ø"/>
            </a:pPr>
            <a:r>
              <a:rPr lang="en-AU" dirty="0"/>
              <a:t>Full X-ray spectrum for each pixel</a:t>
            </a:r>
          </a:p>
          <a:p>
            <a:pPr marL="257175" indent="-257175">
              <a:lnSpc>
                <a:spcPct val="150000"/>
              </a:lnSpc>
              <a:buFont typeface="Wingdings" panose="05000000000000000000" pitchFamily="2" charset="2"/>
              <a:buChar char="Ø"/>
            </a:pPr>
            <a:r>
              <a:rPr lang="en-AU" dirty="0"/>
              <a:t>“On-the-fly” measurements</a:t>
            </a:r>
          </a:p>
          <a:p>
            <a:pPr marL="257175" indent="-257175">
              <a:lnSpc>
                <a:spcPct val="150000"/>
              </a:lnSpc>
              <a:buFont typeface="Wingdings" panose="05000000000000000000" pitchFamily="2" charset="2"/>
              <a:buChar char="Ø"/>
            </a:pPr>
            <a:r>
              <a:rPr lang="en-AU" dirty="0"/>
              <a:t>Quantitative and qualitative</a:t>
            </a:r>
          </a:p>
          <a:p>
            <a:pPr marL="257175" indent="-257175">
              <a:lnSpc>
                <a:spcPct val="150000"/>
              </a:lnSpc>
              <a:buFont typeface="Wingdings" panose="05000000000000000000" pitchFamily="2" charset="2"/>
              <a:buChar char="Ø"/>
            </a:pPr>
            <a:endParaRPr lang="en-AU" dirty="0"/>
          </a:p>
          <a:p>
            <a:pPr marL="257175" indent="-257175">
              <a:lnSpc>
                <a:spcPct val="150000"/>
              </a:lnSpc>
              <a:buFont typeface="Wingdings" panose="05000000000000000000" pitchFamily="2" charset="2"/>
              <a:buChar char="Ø"/>
            </a:pPr>
            <a:r>
              <a:rPr lang="en-AU" dirty="0"/>
              <a:t>Element distribution and relationships</a:t>
            </a:r>
          </a:p>
          <a:p>
            <a:pPr marL="257175" indent="-257175">
              <a:lnSpc>
                <a:spcPct val="150000"/>
              </a:lnSpc>
              <a:buFont typeface="Wingdings" panose="05000000000000000000" pitchFamily="2" charset="2"/>
              <a:buChar char="Ø"/>
            </a:pPr>
            <a:r>
              <a:rPr lang="en-AU" dirty="0"/>
              <a:t>Alteration and weathering textures</a:t>
            </a:r>
          </a:p>
          <a:p>
            <a:pPr marL="257175" indent="-257175">
              <a:lnSpc>
                <a:spcPct val="150000"/>
              </a:lnSpc>
              <a:buFont typeface="Wingdings" panose="05000000000000000000" pitchFamily="2" charset="2"/>
              <a:buChar char="Ø"/>
            </a:pPr>
            <a:r>
              <a:rPr lang="en-AU" dirty="0"/>
              <a:t>Fluid pathways</a:t>
            </a:r>
          </a:p>
        </p:txBody>
      </p:sp>
      <p:sp>
        <p:nvSpPr>
          <p:cNvPr id="20" name="Rectangle 19">
            <a:extLst>
              <a:ext uri="{FF2B5EF4-FFF2-40B4-BE49-F238E27FC236}">
                <a16:creationId xmlns:a16="http://schemas.microsoft.com/office/drawing/2014/main" id="{556AA79F-1287-4528-BF6A-9949786BD99A}"/>
              </a:ext>
            </a:extLst>
          </p:cNvPr>
          <p:cNvSpPr/>
          <p:nvPr/>
        </p:nvSpPr>
        <p:spPr>
          <a:xfrm>
            <a:off x="505431" y="5504724"/>
            <a:ext cx="189000" cy="13500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1" name="Rectangle 30">
            <a:extLst>
              <a:ext uri="{FF2B5EF4-FFF2-40B4-BE49-F238E27FC236}">
                <a16:creationId xmlns:a16="http://schemas.microsoft.com/office/drawing/2014/main" id="{0644A23C-743A-4C6B-8FFB-043939794B80}"/>
              </a:ext>
            </a:extLst>
          </p:cNvPr>
          <p:cNvSpPr/>
          <p:nvPr/>
        </p:nvSpPr>
        <p:spPr>
          <a:xfrm>
            <a:off x="854064" y="5504724"/>
            <a:ext cx="189000" cy="13500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2" name="Rectangle 31">
            <a:extLst>
              <a:ext uri="{FF2B5EF4-FFF2-40B4-BE49-F238E27FC236}">
                <a16:creationId xmlns:a16="http://schemas.microsoft.com/office/drawing/2014/main" id="{37248BD7-4BA3-4076-8DEB-DAB362320E2D}"/>
              </a:ext>
            </a:extLst>
          </p:cNvPr>
          <p:cNvSpPr/>
          <p:nvPr/>
        </p:nvSpPr>
        <p:spPr>
          <a:xfrm>
            <a:off x="507114" y="5801147"/>
            <a:ext cx="189000" cy="13500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3" name="Rectangle 32">
            <a:extLst>
              <a:ext uri="{FF2B5EF4-FFF2-40B4-BE49-F238E27FC236}">
                <a16:creationId xmlns:a16="http://schemas.microsoft.com/office/drawing/2014/main" id="{0633F178-CC25-4738-959E-BBDD7FE0DBC1}"/>
              </a:ext>
            </a:extLst>
          </p:cNvPr>
          <p:cNvSpPr/>
          <p:nvPr/>
        </p:nvSpPr>
        <p:spPr>
          <a:xfrm>
            <a:off x="852966" y="5804549"/>
            <a:ext cx="208537" cy="135000"/>
          </a:xfrm>
          <a:prstGeom prst="rect">
            <a:avLst/>
          </a:prstGeom>
          <a:solidFill>
            <a:srgbClr val="0000F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4" name="Rectangle 33">
            <a:extLst>
              <a:ext uri="{FF2B5EF4-FFF2-40B4-BE49-F238E27FC236}">
                <a16:creationId xmlns:a16="http://schemas.microsoft.com/office/drawing/2014/main" id="{CDCFF791-548E-46DA-9007-251432A2B923}"/>
              </a:ext>
            </a:extLst>
          </p:cNvPr>
          <p:cNvSpPr/>
          <p:nvPr/>
        </p:nvSpPr>
        <p:spPr>
          <a:xfrm>
            <a:off x="501053" y="6127865"/>
            <a:ext cx="277737" cy="135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5" name="Rectangle 34">
            <a:extLst>
              <a:ext uri="{FF2B5EF4-FFF2-40B4-BE49-F238E27FC236}">
                <a16:creationId xmlns:a16="http://schemas.microsoft.com/office/drawing/2014/main" id="{8C21ED1B-3F8B-4D44-91F6-2C13AA7915CD}"/>
              </a:ext>
            </a:extLst>
          </p:cNvPr>
          <p:cNvSpPr/>
          <p:nvPr/>
        </p:nvSpPr>
        <p:spPr>
          <a:xfrm>
            <a:off x="846846" y="6130161"/>
            <a:ext cx="239746" cy="135000"/>
          </a:xfrm>
          <a:prstGeom prst="rect">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solidFill>
                <a:schemeClr val="tx1"/>
              </a:solidFill>
            </a:endParaRPr>
          </a:p>
        </p:txBody>
      </p:sp>
      <p:sp>
        <p:nvSpPr>
          <p:cNvPr id="36" name="Rectangle 35">
            <a:extLst>
              <a:ext uri="{FF2B5EF4-FFF2-40B4-BE49-F238E27FC236}">
                <a16:creationId xmlns:a16="http://schemas.microsoft.com/office/drawing/2014/main" id="{B78B4D1B-D4FD-4480-AA2B-347EB793FE83}"/>
              </a:ext>
            </a:extLst>
          </p:cNvPr>
          <p:cNvSpPr/>
          <p:nvPr/>
        </p:nvSpPr>
        <p:spPr>
          <a:xfrm>
            <a:off x="1177431" y="6130441"/>
            <a:ext cx="239746" cy="135000"/>
          </a:xfrm>
          <a:prstGeom prst="rect">
            <a:avLst/>
          </a:prstGeom>
          <a:solidFill>
            <a:srgbClr val="0000F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p>
        </p:txBody>
      </p:sp>
      <p:sp>
        <p:nvSpPr>
          <p:cNvPr id="37" name="Rectangle 36">
            <a:extLst>
              <a:ext uri="{FF2B5EF4-FFF2-40B4-BE49-F238E27FC236}">
                <a16:creationId xmlns:a16="http://schemas.microsoft.com/office/drawing/2014/main" id="{0B28743B-8304-4993-B951-3E93241039C9}"/>
              </a:ext>
            </a:extLst>
          </p:cNvPr>
          <p:cNvSpPr/>
          <p:nvPr/>
        </p:nvSpPr>
        <p:spPr>
          <a:xfrm>
            <a:off x="1507692" y="6128341"/>
            <a:ext cx="239746" cy="1350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b="1" dirty="0">
              <a:solidFill>
                <a:schemeClr val="tx1"/>
              </a:solidFill>
            </a:endParaRPr>
          </a:p>
        </p:txBody>
      </p:sp>
      <p:sp>
        <p:nvSpPr>
          <p:cNvPr id="4" name="TextBox 3">
            <a:extLst>
              <a:ext uri="{FF2B5EF4-FFF2-40B4-BE49-F238E27FC236}">
                <a16:creationId xmlns:a16="http://schemas.microsoft.com/office/drawing/2014/main" id="{F89A2607-8F49-474D-B6B8-E2AA9C41550C}"/>
              </a:ext>
            </a:extLst>
          </p:cNvPr>
          <p:cNvSpPr txBox="1"/>
          <p:nvPr/>
        </p:nvSpPr>
        <p:spPr>
          <a:xfrm>
            <a:off x="472930" y="5458627"/>
            <a:ext cx="320922" cy="253916"/>
          </a:xfrm>
          <a:prstGeom prst="rect">
            <a:avLst/>
          </a:prstGeom>
          <a:noFill/>
        </p:spPr>
        <p:txBody>
          <a:bodyPr wrap="none" rtlCol="0">
            <a:spAutoFit/>
          </a:bodyPr>
          <a:lstStyle/>
          <a:p>
            <a:r>
              <a:rPr lang="en-AU" sz="1050" b="1" dirty="0">
                <a:solidFill>
                  <a:schemeClr val="bg1"/>
                </a:solidFill>
              </a:rPr>
              <a:t>Ca</a:t>
            </a:r>
          </a:p>
        </p:txBody>
      </p:sp>
      <p:sp>
        <p:nvSpPr>
          <p:cNvPr id="22" name="TextBox 21">
            <a:extLst>
              <a:ext uri="{FF2B5EF4-FFF2-40B4-BE49-F238E27FC236}">
                <a16:creationId xmlns:a16="http://schemas.microsoft.com/office/drawing/2014/main" id="{B6D8DEB3-ED66-40EF-9B07-D2D03CC0522C}"/>
              </a:ext>
            </a:extLst>
          </p:cNvPr>
          <p:cNvSpPr txBox="1"/>
          <p:nvPr/>
        </p:nvSpPr>
        <p:spPr>
          <a:xfrm>
            <a:off x="467524" y="5750287"/>
            <a:ext cx="320922" cy="253916"/>
          </a:xfrm>
          <a:prstGeom prst="rect">
            <a:avLst/>
          </a:prstGeom>
          <a:noFill/>
        </p:spPr>
        <p:txBody>
          <a:bodyPr wrap="none" rtlCol="0">
            <a:spAutoFit/>
          </a:bodyPr>
          <a:lstStyle/>
          <a:p>
            <a:r>
              <a:rPr lang="en-AU" sz="1050" b="1" dirty="0">
                <a:solidFill>
                  <a:schemeClr val="bg1"/>
                </a:solidFill>
              </a:rPr>
              <a:t>Ca</a:t>
            </a:r>
          </a:p>
        </p:txBody>
      </p:sp>
      <p:sp>
        <p:nvSpPr>
          <p:cNvPr id="23" name="TextBox 22">
            <a:extLst>
              <a:ext uri="{FF2B5EF4-FFF2-40B4-BE49-F238E27FC236}">
                <a16:creationId xmlns:a16="http://schemas.microsoft.com/office/drawing/2014/main" id="{CC716375-07FB-4D3A-A283-DA5F1DD172DF}"/>
              </a:ext>
            </a:extLst>
          </p:cNvPr>
          <p:cNvSpPr txBox="1"/>
          <p:nvPr/>
        </p:nvSpPr>
        <p:spPr>
          <a:xfrm>
            <a:off x="798827" y="5757677"/>
            <a:ext cx="365806" cy="253916"/>
          </a:xfrm>
          <a:prstGeom prst="rect">
            <a:avLst/>
          </a:prstGeom>
          <a:noFill/>
        </p:spPr>
        <p:txBody>
          <a:bodyPr wrap="none" rtlCol="0">
            <a:spAutoFit/>
          </a:bodyPr>
          <a:lstStyle/>
          <a:p>
            <a:r>
              <a:rPr lang="en-AU" sz="1050" b="1" dirty="0">
                <a:solidFill>
                  <a:schemeClr val="bg1"/>
                </a:solidFill>
              </a:rPr>
              <a:t>Mg</a:t>
            </a:r>
          </a:p>
        </p:txBody>
      </p:sp>
      <p:sp>
        <p:nvSpPr>
          <p:cNvPr id="24" name="TextBox 23">
            <a:extLst>
              <a:ext uri="{FF2B5EF4-FFF2-40B4-BE49-F238E27FC236}">
                <a16:creationId xmlns:a16="http://schemas.microsoft.com/office/drawing/2014/main" id="{02FBE9B5-83B7-4DEE-B639-0FCAB2A5A4B8}"/>
              </a:ext>
            </a:extLst>
          </p:cNvPr>
          <p:cNvSpPr txBox="1"/>
          <p:nvPr/>
        </p:nvSpPr>
        <p:spPr>
          <a:xfrm>
            <a:off x="813619" y="6084062"/>
            <a:ext cx="363837" cy="253916"/>
          </a:xfrm>
          <a:prstGeom prst="rect">
            <a:avLst/>
          </a:prstGeom>
          <a:noFill/>
        </p:spPr>
        <p:txBody>
          <a:bodyPr wrap="square" rtlCol="0">
            <a:spAutoFit/>
          </a:bodyPr>
          <a:lstStyle/>
          <a:p>
            <a:r>
              <a:rPr lang="en-AU" sz="1050" b="1" dirty="0"/>
              <a:t>Ni</a:t>
            </a:r>
          </a:p>
        </p:txBody>
      </p:sp>
      <p:sp>
        <p:nvSpPr>
          <p:cNvPr id="25" name="TextBox 24">
            <a:extLst>
              <a:ext uri="{FF2B5EF4-FFF2-40B4-BE49-F238E27FC236}">
                <a16:creationId xmlns:a16="http://schemas.microsoft.com/office/drawing/2014/main" id="{F963F53A-0280-4D70-A570-1FD85D385258}"/>
              </a:ext>
            </a:extLst>
          </p:cNvPr>
          <p:cNvSpPr txBox="1"/>
          <p:nvPr/>
        </p:nvSpPr>
        <p:spPr>
          <a:xfrm>
            <a:off x="456376" y="6079074"/>
            <a:ext cx="474190" cy="253916"/>
          </a:xfrm>
          <a:prstGeom prst="rect">
            <a:avLst/>
          </a:prstGeom>
          <a:noFill/>
        </p:spPr>
        <p:txBody>
          <a:bodyPr wrap="square" rtlCol="0">
            <a:spAutoFit/>
          </a:bodyPr>
          <a:lstStyle/>
          <a:p>
            <a:r>
              <a:rPr lang="en-AU" sz="1050" b="1" dirty="0">
                <a:solidFill>
                  <a:schemeClr val="bg1"/>
                </a:solidFill>
              </a:rPr>
              <a:t>Mo</a:t>
            </a:r>
          </a:p>
        </p:txBody>
      </p:sp>
      <p:sp>
        <p:nvSpPr>
          <p:cNvPr id="26" name="TextBox 25">
            <a:extLst>
              <a:ext uri="{FF2B5EF4-FFF2-40B4-BE49-F238E27FC236}">
                <a16:creationId xmlns:a16="http://schemas.microsoft.com/office/drawing/2014/main" id="{CF6C72CB-9817-4630-ADA0-9E621E1B9C34}"/>
              </a:ext>
            </a:extLst>
          </p:cNvPr>
          <p:cNvSpPr txBox="1"/>
          <p:nvPr/>
        </p:nvSpPr>
        <p:spPr>
          <a:xfrm>
            <a:off x="839326" y="5454665"/>
            <a:ext cx="282450" cy="253916"/>
          </a:xfrm>
          <a:prstGeom prst="rect">
            <a:avLst/>
          </a:prstGeom>
          <a:noFill/>
        </p:spPr>
        <p:txBody>
          <a:bodyPr wrap="none" rtlCol="0">
            <a:spAutoFit/>
          </a:bodyPr>
          <a:lstStyle/>
          <a:p>
            <a:r>
              <a:rPr lang="en-AU" sz="1050" b="1" dirty="0">
                <a:solidFill>
                  <a:schemeClr val="bg1"/>
                </a:solidFill>
              </a:rPr>
              <a:t>Si</a:t>
            </a:r>
          </a:p>
        </p:txBody>
      </p:sp>
      <p:sp>
        <p:nvSpPr>
          <p:cNvPr id="27" name="TextBox 26">
            <a:extLst>
              <a:ext uri="{FF2B5EF4-FFF2-40B4-BE49-F238E27FC236}">
                <a16:creationId xmlns:a16="http://schemas.microsoft.com/office/drawing/2014/main" id="{6ECFEE11-8ACD-42E2-90E0-3EFAC1AFD813}"/>
              </a:ext>
            </a:extLst>
          </p:cNvPr>
          <p:cNvSpPr txBox="1"/>
          <p:nvPr/>
        </p:nvSpPr>
        <p:spPr>
          <a:xfrm>
            <a:off x="1475176" y="6082244"/>
            <a:ext cx="349542" cy="253916"/>
          </a:xfrm>
          <a:prstGeom prst="rect">
            <a:avLst/>
          </a:prstGeom>
          <a:noFill/>
        </p:spPr>
        <p:txBody>
          <a:bodyPr wrap="square" rtlCol="0">
            <a:spAutoFit/>
          </a:bodyPr>
          <a:lstStyle/>
          <a:p>
            <a:r>
              <a:rPr lang="en-AU" sz="1050" b="1" dirty="0"/>
              <a:t>Zn</a:t>
            </a:r>
          </a:p>
        </p:txBody>
      </p:sp>
      <p:sp>
        <p:nvSpPr>
          <p:cNvPr id="28" name="TextBox 27">
            <a:extLst>
              <a:ext uri="{FF2B5EF4-FFF2-40B4-BE49-F238E27FC236}">
                <a16:creationId xmlns:a16="http://schemas.microsoft.com/office/drawing/2014/main" id="{FD7B4D6F-69C4-4651-8EC1-1F2FF216ED29}"/>
              </a:ext>
            </a:extLst>
          </p:cNvPr>
          <p:cNvSpPr txBox="1"/>
          <p:nvPr/>
        </p:nvSpPr>
        <p:spPr>
          <a:xfrm>
            <a:off x="1172728" y="6084343"/>
            <a:ext cx="276340" cy="253916"/>
          </a:xfrm>
          <a:prstGeom prst="rect">
            <a:avLst/>
          </a:prstGeom>
          <a:noFill/>
        </p:spPr>
        <p:txBody>
          <a:bodyPr wrap="square" rtlCol="0">
            <a:spAutoFit/>
          </a:bodyPr>
          <a:lstStyle/>
          <a:p>
            <a:r>
              <a:rPr lang="en-AU" sz="1050" b="1" dirty="0">
                <a:solidFill>
                  <a:schemeClr val="bg1"/>
                </a:solidFill>
              </a:rPr>
              <a:t>V</a:t>
            </a:r>
          </a:p>
        </p:txBody>
      </p:sp>
      <p:sp>
        <p:nvSpPr>
          <p:cNvPr id="30" name="TextBox 29">
            <a:extLst>
              <a:ext uri="{FF2B5EF4-FFF2-40B4-BE49-F238E27FC236}">
                <a16:creationId xmlns:a16="http://schemas.microsoft.com/office/drawing/2014/main" id="{9DC2DE3A-0174-4C83-9CA9-31463D83D5CE}"/>
              </a:ext>
            </a:extLst>
          </p:cNvPr>
          <p:cNvSpPr txBox="1"/>
          <p:nvPr/>
        </p:nvSpPr>
        <p:spPr>
          <a:xfrm>
            <a:off x="257582" y="6594765"/>
            <a:ext cx="1231427" cy="253916"/>
          </a:xfrm>
          <a:prstGeom prst="rect">
            <a:avLst/>
          </a:prstGeom>
          <a:noFill/>
        </p:spPr>
        <p:txBody>
          <a:bodyPr wrap="none" rtlCol="0">
            <a:spAutoFit/>
          </a:bodyPr>
          <a:lstStyle/>
          <a:p>
            <a:r>
              <a:rPr lang="en-AU" sz="1050" b="1" dirty="0">
                <a:solidFill>
                  <a:schemeClr val="bg1"/>
                </a:solidFill>
              </a:rPr>
              <a:t>Courtesy of Bruker</a:t>
            </a:r>
          </a:p>
        </p:txBody>
      </p:sp>
      <p:cxnSp>
        <p:nvCxnSpPr>
          <p:cNvPr id="9" name="Straight Connector 8">
            <a:extLst>
              <a:ext uri="{FF2B5EF4-FFF2-40B4-BE49-F238E27FC236}">
                <a16:creationId xmlns:a16="http://schemas.microsoft.com/office/drawing/2014/main" id="{F10D935B-3BC2-4EB4-94F7-277AE3C88F04}"/>
              </a:ext>
            </a:extLst>
          </p:cNvPr>
          <p:cNvCxnSpPr/>
          <p:nvPr/>
        </p:nvCxnSpPr>
        <p:spPr>
          <a:xfrm flipV="1">
            <a:off x="203655" y="5929204"/>
            <a:ext cx="0" cy="761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93E0A5-D4A3-4DB8-B01C-8F8001B9F174}"/>
              </a:ext>
            </a:extLst>
          </p:cNvPr>
          <p:cNvSpPr txBox="1"/>
          <p:nvPr/>
        </p:nvSpPr>
        <p:spPr>
          <a:xfrm rot="5400000">
            <a:off x="-78506" y="6197658"/>
            <a:ext cx="761399" cy="230832"/>
          </a:xfrm>
          <a:prstGeom prst="rect">
            <a:avLst/>
          </a:prstGeom>
          <a:noFill/>
        </p:spPr>
        <p:txBody>
          <a:bodyPr wrap="square" rtlCol="0">
            <a:spAutoFit/>
          </a:bodyPr>
          <a:lstStyle/>
          <a:p>
            <a:pPr algn="ctr"/>
            <a:r>
              <a:rPr lang="en-AU" sz="900" dirty="0">
                <a:solidFill>
                  <a:schemeClr val="bg1"/>
                </a:solidFill>
              </a:rPr>
              <a:t>1 cm</a:t>
            </a:r>
          </a:p>
        </p:txBody>
      </p:sp>
      <p:sp>
        <p:nvSpPr>
          <p:cNvPr id="38" name="TextBox 37">
            <a:extLst>
              <a:ext uri="{FF2B5EF4-FFF2-40B4-BE49-F238E27FC236}">
                <a16:creationId xmlns:a16="http://schemas.microsoft.com/office/drawing/2014/main" id="{30E190C0-5604-4BE1-9B66-3A203083F67C}"/>
              </a:ext>
            </a:extLst>
          </p:cNvPr>
          <p:cNvSpPr txBox="1"/>
          <p:nvPr/>
        </p:nvSpPr>
        <p:spPr>
          <a:xfrm>
            <a:off x="0" y="441740"/>
            <a:ext cx="4986545" cy="1446550"/>
          </a:xfrm>
          <a:prstGeom prst="rect">
            <a:avLst/>
          </a:prstGeom>
          <a:noFill/>
        </p:spPr>
        <p:txBody>
          <a:bodyPr wrap="square" rtlCol="0">
            <a:spAutoFit/>
          </a:bodyPr>
          <a:lstStyle/>
          <a:p>
            <a:pPr algn="ctr"/>
            <a:r>
              <a:rPr lang="en-US" sz="4400" dirty="0"/>
              <a:t>Element compositional maps</a:t>
            </a:r>
          </a:p>
        </p:txBody>
      </p:sp>
    </p:spTree>
    <p:extLst>
      <p:ext uri="{BB962C8B-B14F-4D97-AF65-F5344CB8AC3E}">
        <p14:creationId xmlns:p14="http://schemas.microsoft.com/office/powerpoint/2010/main" val="254434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AEBD07B-C848-4CDC-88EC-16BD1502558A}"/>
              </a:ext>
            </a:extLst>
          </p:cNvPr>
          <p:cNvGrpSpPr/>
          <p:nvPr/>
        </p:nvGrpSpPr>
        <p:grpSpPr>
          <a:xfrm>
            <a:off x="1193041" y="3276338"/>
            <a:ext cx="6416934" cy="2788170"/>
            <a:chOff x="2209579" y="2464890"/>
            <a:chExt cx="3730929" cy="1722342"/>
          </a:xfrm>
        </p:grpSpPr>
        <p:pic>
          <p:nvPicPr>
            <p:cNvPr id="20" name="Picture 19">
              <a:extLst>
                <a:ext uri="{FF2B5EF4-FFF2-40B4-BE49-F238E27FC236}">
                  <a16:creationId xmlns:a16="http://schemas.microsoft.com/office/drawing/2014/main" id="{546D3B0A-E893-40C0-A173-9DA5CCE981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09579" y="2464890"/>
              <a:ext cx="3730929" cy="1722342"/>
            </a:xfrm>
            <a:prstGeom prst="rect">
              <a:avLst/>
            </a:prstGeom>
          </p:spPr>
        </p:pic>
        <p:sp>
          <p:nvSpPr>
            <p:cNvPr id="21" name="Rectangle 20">
              <a:extLst>
                <a:ext uri="{FF2B5EF4-FFF2-40B4-BE49-F238E27FC236}">
                  <a16:creationId xmlns:a16="http://schemas.microsoft.com/office/drawing/2014/main" id="{99E904A7-9E0B-48C9-A60D-19CB53F32566}"/>
                </a:ext>
              </a:extLst>
            </p:cNvPr>
            <p:cNvSpPr/>
            <p:nvPr/>
          </p:nvSpPr>
          <p:spPr>
            <a:xfrm>
              <a:off x="2816382" y="3156822"/>
              <a:ext cx="2810000" cy="850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id="{1CA33FF4-BB61-4145-9FA3-B481F6ED8844}"/>
              </a:ext>
            </a:extLst>
          </p:cNvPr>
          <p:cNvCxnSpPr>
            <a:cxnSpLocks/>
          </p:cNvCxnSpPr>
          <p:nvPr/>
        </p:nvCxnSpPr>
        <p:spPr>
          <a:xfrm flipV="1">
            <a:off x="1363047" y="5943303"/>
            <a:ext cx="695012"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7F055B-D95D-4913-900A-B360CAD047EB}"/>
              </a:ext>
            </a:extLst>
          </p:cNvPr>
          <p:cNvSpPr txBox="1"/>
          <p:nvPr/>
        </p:nvSpPr>
        <p:spPr>
          <a:xfrm>
            <a:off x="1363047" y="5679604"/>
            <a:ext cx="666753" cy="276999"/>
          </a:xfrm>
          <a:prstGeom prst="rect">
            <a:avLst/>
          </a:prstGeom>
          <a:noFill/>
        </p:spPr>
        <p:txBody>
          <a:bodyPr wrap="square" rtlCol="0">
            <a:spAutoFit/>
          </a:bodyPr>
          <a:lstStyle/>
          <a:p>
            <a:pPr algn="ctr"/>
            <a:r>
              <a:rPr lang="en-US" sz="1200" dirty="0">
                <a:solidFill>
                  <a:schemeClr val="bg1"/>
                </a:solidFill>
              </a:rPr>
              <a:t>2 cm</a:t>
            </a:r>
          </a:p>
        </p:txBody>
      </p:sp>
      <p:sp>
        <p:nvSpPr>
          <p:cNvPr id="10" name="TextBox 9">
            <a:extLst>
              <a:ext uri="{FF2B5EF4-FFF2-40B4-BE49-F238E27FC236}">
                <a16:creationId xmlns:a16="http://schemas.microsoft.com/office/drawing/2014/main" id="{57182C1D-A7B8-4453-8CC2-2792CB976C30}"/>
              </a:ext>
            </a:extLst>
          </p:cNvPr>
          <p:cNvSpPr txBox="1"/>
          <p:nvPr/>
        </p:nvSpPr>
        <p:spPr>
          <a:xfrm>
            <a:off x="0" y="441740"/>
            <a:ext cx="9144000" cy="1003031"/>
          </a:xfrm>
          <a:prstGeom prst="rect">
            <a:avLst/>
          </a:prstGeom>
          <a:noFill/>
        </p:spPr>
        <p:txBody>
          <a:bodyPr wrap="square" rtlCol="0" anchor="t">
            <a:spAutoFit/>
          </a:bodyPr>
          <a:lstStyle/>
          <a:p>
            <a:pPr algn="ctr">
              <a:lnSpc>
                <a:spcPct val="150000"/>
              </a:lnSpc>
            </a:pPr>
            <a:r>
              <a:rPr lang="en-AU" sz="4400" dirty="0"/>
              <a:t>Mineral mapping</a:t>
            </a:r>
          </a:p>
        </p:txBody>
      </p:sp>
      <p:sp>
        <p:nvSpPr>
          <p:cNvPr id="11" name="TextBox 10">
            <a:extLst>
              <a:ext uri="{FF2B5EF4-FFF2-40B4-BE49-F238E27FC236}">
                <a16:creationId xmlns:a16="http://schemas.microsoft.com/office/drawing/2014/main" id="{0C1D0975-E279-4961-8B7B-055A1618BDE7}"/>
              </a:ext>
            </a:extLst>
          </p:cNvPr>
          <p:cNvSpPr txBox="1"/>
          <p:nvPr/>
        </p:nvSpPr>
        <p:spPr>
          <a:xfrm>
            <a:off x="1840832" y="1523925"/>
            <a:ext cx="5769144" cy="1429622"/>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AU" sz="2000" dirty="0"/>
              <a:t>Digital images and surface profiles</a:t>
            </a:r>
          </a:p>
          <a:p>
            <a:pPr marL="342900" indent="-342900">
              <a:lnSpc>
                <a:spcPct val="150000"/>
              </a:lnSpc>
              <a:buFont typeface="Wingdings" panose="05000000000000000000" pitchFamily="2" charset="2"/>
              <a:buChar char="Ø"/>
            </a:pPr>
            <a:r>
              <a:rPr lang="en-AU" sz="2000" dirty="0"/>
              <a:t>Mineral identification, abundance and texture</a:t>
            </a:r>
          </a:p>
          <a:p>
            <a:pPr marL="342900" indent="-342900">
              <a:lnSpc>
                <a:spcPct val="150000"/>
              </a:lnSpc>
              <a:buFont typeface="Wingdings" panose="05000000000000000000" pitchFamily="2" charset="2"/>
              <a:buChar char="Ø"/>
            </a:pPr>
            <a:r>
              <a:rPr lang="en-AU" sz="2000" dirty="0"/>
              <a:t>Particle and grain size distributions</a:t>
            </a:r>
          </a:p>
        </p:txBody>
      </p:sp>
      <p:pic>
        <p:nvPicPr>
          <p:cNvPr id="9" name="Picture 8">
            <a:extLst>
              <a:ext uri="{FF2B5EF4-FFF2-40B4-BE49-F238E27FC236}">
                <a16:creationId xmlns:a16="http://schemas.microsoft.com/office/drawing/2014/main" id="{6733BC4D-888B-4ACE-93CB-F450D978448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65933" y="4380486"/>
            <a:ext cx="4940738" cy="1415582"/>
          </a:xfrm>
          <a:prstGeom prst="rect">
            <a:avLst/>
          </a:prstGeom>
        </p:spPr>
      </p:pic>
      <p:sp>
        <p:nvSpPr>
          <p:cNvPr id="12" name="TextBox 11">
            <a:extLst>
              <a:ext uri="{FF2B5EF4-FFF2-40B4-BE49-F238E27FC236}">
                <a16:creationId xmlns:a16="http://schemas.microsoft.com/office/drawing/2014/main" id="{1800924A-83C8-403B-8FBD-4CD738EECDE4}"/>
              </a:ext>
            </a:extLst>
          </p:cNvPr>
          <p:cNvSpPr txBox="1"/>
          <p:nvPr/>
        </p:nvSpPr>
        <p:spPr>
          <a:xfrm>
            <a:off x="2654238" y="4713216"/>
            <a:ext cx="2039617" cy="276999"/>
          </a:xfrm>
          <a:prstGeom prst="rect">
            <a:avLst/>
          </a:prstGeom>
          <a:noFill/>
        </p:spPr>
        <p:txBody>
          <a:bodyPr wrap="square" rtlCol="0">
            <a:spAutoFit/>
          </a:bodyPr>
          <a:lstStyle/>
          <a:p>
            <a:r>
              <a:rPr lang="en-AU" sz="1200" b="1" dirty="0">
                <a:latin typeface="Times New Roman" panose="02020603050405020304" pitchFamily="18" charset="0"/>
                <a:cs typeface="Times New Roman" panose="02020603050405020304" pitchFamily="18" charset="0"/>
              </a:rPr>
              <a:t>Spodumene</a:t>
            </a:r>
          </a:p>
        </p:txBody>
      </p:sp>
      <p:sp>
        <p:nvSpPr>
          <p:cNvPr id="13" name="TextBox 12">
            <a:extLst>
              <a:ext uri="{FF2B5EF4-FFF2-40B4-BE49-F238E27FC236}">
                <a16:creationId xmlns:a16="http://schemas.microsoft.com/office/drawing/2014/main" id="{0A608DD9-A7CA-44D9-8C53-EAB45EA547D6}"/>
              </a:ext>
            </a:extLst>
          </p:cNvPr>
          <p:cNvSpPr txBox="1"/>
          <p:nvPr/>
        </p:nvSpPr>
        <p:spPr>
          <a:xfrm>
            <a:off x="6588217" y="4776344"/>
            <a:ext cx="493055" cy="276999"/>
          </a:xfrm>
          <a:prstGeom prst="rect">
            <a:avLst/>
          </a:prstGeom>
          <a:noFill/>
        </p:spPr>
        <p:txBody>
          <a:bodyPr wrap="square" rtlCol="0">
            <a:spAutoFit/>
          </a:bodyPr>
          <a:lstStyle/>
          <a:p>
            <a:r>
              <a:rPr lang="en-AU" sz="1200" b="1" dirty="0" err="1">
                <a:solidFill>
                  <a:schemeClr val="bg1"/>
                </a:solidFill>
                <a:latin typeface="Times New Roman" panose="02020603050405020304" pitchFamily="18" charset="0"/>
                <a:cs typeface="Times New Roman" panose="02020603050405020304" pitchFamily="18" charset="0"/>
              </a:rPr>
              <a:t>Illite</a:t>
            </a:r>
            <a:endParaRPr lang="en-AU" sz="12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08ED333-04BC-46D7-AD3B-A8CA276390FA}"/>
              </a:ext>
            </a:extLst>
          </p:cNvPr>
          <p:cNvSpPr txBox="1"/>
          <p:nvPr/>
        </p:nvSpPr>
        <p:spPr>
          <a:xfrm>
            <a:off x="5886304" y="5501640"/>
            <a:ext cx="1279561" cy="276999"/>
          </a:xfrm>
          <a:prstGeom prst="rect">
            <a:avLst/>
          </a:prstGeom>
          <a:noFill/>
        </p:spPr>
        <p:txBody>
          <a:bodyPr wrap="square" rtlCol="0">
            <a:spAutoFit/>
          </a:bodyPr>
          <a:lstStyle/>
          <a:p>
            <a:r>
              <a:rPr lang="en-AU" sz="1200" b="1" dirty="0">
                <a:latin typeface="Times New Roman" panose="02020603050405020304" pitchFamily="18" charset="0"/>
                <a:cs typeface="Times New Roman" panose="02020603050405020304" pitchFamily="18" charset="0"/>
              </a:rPr>
              <a:t>Quartz</a:t>
            </a:r>
          </a:p>
        </p:txBody>
      </p:sp>
      <p:sp>
        <p:nvSpPr>
          <p:cNvPr id="16" name="TextBox 15">
            <a:extLst>
              <a:ext uri="{FF2B5EF4-FFF2-40B4-BE49-F238E27FC236}">
                <a16:creationId xmlns:a16="http://schemas.microsoft.com/office/drawing/2014/main" id="{CFE3C643-F546-405C-AD2F-7B1359669FDD}"/>
              </a:ext>
            </a:extLst>
          </p:cNvPr>
          <p:cNvSpPr txBox="1"/>
          <p:nvPr/>
        </p:nvSpPr>
        <p:spPr>
          <a:xfrm>
            <a:off x="4992601" y="5180428"/>
            <a:ext cx="1147325" cy="276999"/>
          </a:xfrm>
          <a:prstGeom prst="rect">
            <a:avLst/>
          </a:prstGeom>
          <a:noFill/>
        </p:spPr>
        <p:txBody>
          <a:bodyPr wrap="square" rtlCol="0">
            <a:spAutoFit/>
          </a:bodyPr>
          <a:lstStyle/>
          <a:p>
            <a:r>
              <a:rPr lang="en-AU" sz="1200" b="1" dirty="0" err="1">
                <a:latin typeface="Times New Roman" panose="02020603050405020304" pitchFamily="18" charset="0"/>
                <a:cs typeface="Times New Roman" panose="02020603050405020304" pitchFamily="18" charset="0"/>
              </a:rPr>
              <a:t>Jadite</a:t>
            </a:r>
            <a:endParaRPr lang="en-AU" sz="12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EAA80E6-2FBA-40E2-BF97-B543BAB2593F}"/>
              </a:ext>
            </a:extLst>
          </p:cNvPr>
          <p:cNvSpPr txBox="1"/>
          <p:nvPr/>
        </p:nvSpPr>
        <p:spPr>
          <a:xfrm>
            <a:off x="3457924" y="5351064"/>
            <a:ext cx="1362992" cy="276999"/>
          </a:xfrm>
          <a:prstGeom prst="rect">
            <a:avLst/>
          </a:prstGeom>
          <a:noFill/>
        </p:spPr>
        <p:txBody>
          <a:bodyPr wrap="square" rtlCol="0">
            <a:spAutoFit/>
          </a:bodyPr>
          <a:lstStyle/>
          <a:p>
            <a:r>
              <a:rPr lang="en-AU" sz="1200" b="1" dirty="0">
                <a:latin typeface="Times New Roman" panose="02020603050405020304" pitchFamily="18" charset="0"/>
                <a:cs typeface="Times New Roman" panose="02020603050405020304" pitchFamily="18" charset="0"/>
              </a:rPr>
              <a:t>Apatite</a:t>
            </a:r>
          </a:p>
        </p:txBody>
      </p:sp>
      <p:cxnSp>
        <p:nvCxnSpPr>
          <p:cNvPr id="18" name="Straight Arrow Connector 17">
            <a:extLst>
              <a:ext uri="{FF2B5EF4-FFF2-40B4-BE49-F238E27FC236}">
                <a16:creationId xmlns:a16="http://schemas.microsoft.com/office/drawing/2014/main" id="{8303A9FD-6292-4C39-934C-F321AEFA321C}"/>
              </a:ext>
            </a:extLst>
          </p:cNvPr>
          <p:cNvCxnSpPr>
            <a:cxnSpLocks/>
          </p:cNvCxnSpPr>
          <p:nvPr/>
        </p:nvCxnSpPr>
        <p:spPr>
          <a:xfrm flipH="1" flipV="1">
            <a:off x="3629120" y="5258862"/>
            <a:ext cx="89855" cy="15070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E98286-9A16-4F0B-8028-8F5901854706}"/>
              </a:ext>
            </a:extLst>
          </p:cNvPr>
          <p:cNvCxnSpPr>
            <a:cxnSpLocks/>
          </p:cNvCxnSpPr>
          <p:nvPr/>
        </p:nvCxnSpPr>
        <p:spPr>
          <a:xfrm>
            <a:off x="5335971" y="5399875"/>
            <a:ext cx="112446" cy="14370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 grpId="0"/>
      <p:bldP spid="13"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7AA899-81E0-441B-835F-72CF4AAFA652}"/>
              </a:ext>
            </a:extLst>
          </p:cNvPr>
          <p:cNvPicPr>
            <a:picLocks noChangeAspect="1"/>
          </p:cNvPicPr>
          <p:nvPr/>
        </p:nvPicPr>
        <p:blipFill>
          <a:blip r:embed="rId3"/>
          <a:stretch>
            <a:fillRect/>
          </a:stretch>
        </p:blipFill>
        <p:spPr>
          <a:xfrm>
            <a:off x="367878" y="1519789"/>
            <a:ext cx="8408243" cy="4135805"/>
          </a:xfrm>
          <a:prstGeom prst="rect">
            <a:avLst/>
          </a:prstGeom>
        </p:spPr>
      </p:pic>
      <p:pic>
        <p:nvPicPr>
          <p:cNvPr id="12" name="Picture 11">
            <a:extLst>
              <a:ext uri="{FF2B5EF4-FFF2-40B4-BE49-F238E27FC236}">
                <a16:creationId xmlns:a16="http://schemas.microsoft.com/office/drawing/2014/main" id="{788CA650-1B7D-4B1E-8A5B-41887ACC0312}"/>
              </a:ext>
            </a:extLst>
          </p:cNvPr>
          <p:cNvPicPr>
            <a:picLocks noChangeAspect="1"/>
          </p:cNvPicPr>
          <p:nvPr/>
        </p:nvPicPr>
        <p:blipFill>
          <a:blip r:embed="rId4"/>
          <a:stretch>
            <a:fillRect/>
          </a:stretch>
        </p:blipFill>
        <p:spPr>
          <a:xfrm>
            <a:off x="106279" y="5041232"/>
            <a:ext cx="3733800" cy="1228725"/>
          </a:xfrm>
          <a:prstGeom prst="rect">
            <a:avLst/>
          </a:prstGeom>
        </p:spPr>
      </p:pic>
      <p:sp>
        <p:nvSpPr>
          <p:cNvPr id="13" name="Rectangle 12">
            <a:extLst>
              <a:ext uri="{FF2B5EF4-FFF2-40B4-BE49-F238E27FC236}">
                <a16:creationId xmlns:a16="http://schemas.microsoft.com/office/drawing/2014/main" id="{1CA1BC0A-5AA2-4E9D-BE7F-D8B2ADC0269C}"/>
              </a:ext>
            </a:extLst>
          </p:cNvPr>
          <p:cNvSpPr/>
          <p:nvPr/>
        </p:nvSpPr>
        <p:spPr>
          <a:xfrm>
            <a:off x="106279" y="1519789"/>
            <a:ext cx="9144000" cy="701731"/>
          </a:xfrm>
          <a:prstGeom prst="rect">
            <a:avLst/>
          </a:prstGeom>
        </p:spPr>
        <p:txBody>
          <a:bodyPr wrap="square">
            <a:spAutoFit/>
          </a:bodyPr>
          <a:lstStyle/>
          <a:p>
            <a:pPr algn="ctr">
              <a:lnSpc>
                <a:spcPct val="90000"/>
              </a:lnSpc>
              <a:spcBef>
                <a:spcPct val="0"/>
              </a:spcBef>
              <a:spcAft>
                <a:spcPts val="450"/>
              </a:spcAft>
            </a:pPr>
            <a:endParaRPr lang="en-US" sz="4400" dirty="0"/>
          </a:p>
        </p:txBody>
      </p:sp>
      <p:sp>
        <p:nvSpPr>
          <p:cNvPr id="14" name="TextBox 13">
            <a:extLst>
              <a:ext uri="{FF2B5EF4-FFF2-40B4-BE49-F238E27FC236}">
                <a16:creationId xmlns:a16="http://schemas.microsoft.com/office/drawing/2014/main" id="{EC45E4A1-6A90-4FA9-AD0F-0DA0262BAA98}"/>
              </a:ext>
            </a:extLst>
          </p:cNvPr>
          <p:cNvSpPr txBox="1"/>
          <p:nvPr/>
        </p:nvSpPr>
        <p:spPr>
          <a:xfrm>
            <a:off x="0" y="441740"/>
            <a:ext cx="9144000" cy="923330"/>
          </a:xfrm>
          <a:prstGeom prst="rect">
            <a:avLst/>
          </a:prstGeom>
          <a:noFill/>
        </p:spPr>
        <p:txBody>
          <a:bodyPr wrap="square" rtlCol="0">
            <a:spAutoFit/>
          </a:bodyPr>
          <a:lstStyle/>
          <a:p>
            <a:pPr algn="ctr"/>
            <a:r>
              <a:rPr lang="en-US" sz="5400" dirty="0"/>
              <a:t>Sinclair </a:t>
            </a:r>
            <a:r>
              <a:rPr lang="en-US" sz="5400" dirty="0" err="1"/>
              <a:t>Caesium</a:t>
            </a:r>
            <a:r>
              <a:rPr lang="en-US" sz="5400" dirty="0"/>
              <a:t> Deposit</a:t>
            </a:r>
          </a:p>
        </p:txBody>
      </p:sp>
    </p:spTree>
    <p:extLst>
      <p:ext uri="{BB962C8B-B14F-4D97-AF65-F5344CB8AC3E}">
        <p14:creationId xmlns:p14="http://schemas.microsoft.com/office/powerpoint/2010/main" val="347570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dry grass field&#10;&#10;Description automatically generated">
            <a:extLst>
              <a:ext uri="{FF2B5EF4-FFF2-40B4-BE49-F238E27FC236}">
                <a16:creationId xmlns:a16="http://schemas.microsoft.com/office/drawing/2014/main" id="{3A0A257C-0B98-4925-8784-982677A984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27" t="15260" r="20765" b="16073"/>
          <a:stretch/>
        </p:blipFill>
        <p:spPr>
          <a:xfrm>
            <a:off x="469784" y="2773195"/>
            <a:ext cx="2012476" cy="1446072"/>
          </a:xfrm>
          <a:prstGeom prst="rect">
            <a:avLst/>
          </a:prstGeom>
        </p:spPr>
      </p:pic>
      <p:pic>
        <p:nvPicPr>
          <p:cNvPr id="3" name="Picture 2">
            <a:extLst>
              <a:ext uri="{FF2B5EF4-FFF2-40B4-BE49-F238E27FC236}">
                <a16:creationId xmlns:a16="http://schemas.microsoft.com/office/drawing/2014/main" id="{082EF73B-9EFA-46EC-886C-DDC110309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917" y="1900119"/>
            <a:ext cx="1272238" cy="1446071"/>
          </a:xfrm>
          <a:prstGeom prst="rect">
            <a:avLst/>
          </a:prstGeom>
        </p:spPr>
      </p:pic>
      <p:cxnSp>
        <p:nvCxnSpPr>
          <p:cNvPr id="5" name="Straight Connector 4">
            <a:extLst>
              <a:ext uri="{FF2B5EF4-FFF2-40B4-BE49-F238E27FC236}">
                <a16:creationId xmlns:a16="http://schemas.microsoft.com/office/drawing/2014/main" id="{CD54469C-30DC-4F8B-8A93-DB27CC7E2A28}"/>
              </a:ext>
            </a:extLst>
          </p:cNvPr>
          <p:cNvCxnSpPr/>
          <p:nvPr/>
        </p:nvCxnSpPr>
        <p:spPr bwMode="auto">
          <a:xfrm>
            <a:off x="3092335" y="1782054"/>
            <a:ext cx="0" cy="3618402"/>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942DA517-58D9-49B4-9D3E-78208B4D3044}"/>
              </a:ext>
            </a:extLst>
          </p:cNvPr>
          <p:cNvCxnSpPr/>
          <p:nvPr/>
        </p:nvCxnSpPr>
        <p:spPr bwMode="auto">
          <a:xfrm>
            <a:off x="6081607" y="1814409"/>
            <a:ext cx="0" cy="3618402"/>
          </a:xfrm>
          <a:prstGeom prst="line">
            <a:avLst/>
          </a:prstGeom>
          <a:solidFill>
            <a:schemeClr val="accent1"/>
          </a:solidFill>
          <a:ln w="28575" cap="flat" cmpd="sng" algn="ctr">
            <a:solidFill>
              <a:schemeClr val="tx2"/>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8CB9007B-7B5D-45F7-B193-58CC83F41CDE}"/>
              </a:ext>
            </a:extLst>
          </p:cNvPr>
          <p:cNvSpPr txBox="1"/>
          <p:nvPr/>
        </p:nvSpPr>
        <p:spPr>
          <a:xfrm>
            <a:off x="258275" y="4453194"/>
            <a:ext cx="2419262" cy="300082"/>
          </a:xfrm>
          <a:prstGeom prst="rect">
            <a:avLst/>
          </a:prstGeom>
          <a:noFill/>
        </p:spPr>
        <p:txBody>
          <a:bodyPr wrap="square" rtlCol="0">
            <a:spAutoFit/>
          </a:bodyPr>
          <a:lstStyle/>
          <a:p>
            <a:pPr algn="ctr"/>
            <a:r>
              <a:rPr lang="en-US" sz="1350" b="1" dirty="0">
                <a:solidFill>
                  <a:schemeClr val="tx2"/>
                </a:solidFill>
              </a:rPr>
              <a:t>Collect Core Samples </a:t>
            </a:r>
          </a:p>
        </p:txBody>
      </p:sp>
      <p:sp>
        <p:nvSpPr>
          <p:cNvPr id="8" name="TextBox 7">
            <a:extLst>
              <a:ext uri="{FF2B5EF4-FFF2-40B4-BE49-F238E27FC236}">
                <a16:creationId xmlns:a16="http://schemas.microsoft.com/office/drawing/2014/main" id="{5C442B17-0391-4FB9-9343-3EF0E98C3740}"/>
              </a:ext>
            </a:extLst>
          </p:cNvPr>
          <p:cNvSpPr txBox="1"/>
          <p:nvPr/>
        </p:nvSpPr>
        <p:spPr>
          <a:xfrm>
            <a:off x="3666971" y="3346190"/>
            <a:ext cx="1854004" cy="300082"/>
          </a:xfrm>
          <a:prstGeom prst="rect">
            <a:avLst/>
          </a:prstGeom>
          <a:noFill/>
        </p:spPr>
        <p:txBody>
          <a:bodyPr wrap="square" rtlCol="0">
            <a:spAutoFit/>
          </a:bodyPr>
          <a:lstStyle/>
          <a:p>
            <a:pPr algn="ctr"/>
            <a:r>
              <a:rPr lang="en-US" sz="1350" b="1" dirty="0">
                <a:solidFill>
                  <a:schemeClr val="tx2"/>
                </a:solidFill>
              </a:rPr>
              <a:t>Portable XRF</a:t>
            </a:r>
          </a:p>
        </p:txBody>
      </p:sp>
      <p:sp>
        <p:nvSpPr>
          <p:cNvPr id="9" name="TextBox 8">
            <a:extLst>
              <a:ext uri="{FF2B5EF4-FFF2-40B4-BE49-F238E27FC236}">
                <a16:creationId xmlns:a16="http://schemas.microsoft.com/office/drawing/2014/main" id="{7421F65F-60D9-41C2-9D8A-83DB984A3EBF}"/>
              </a:ext>
            </a:extLst>
          </p:cNvPr>
          <p:cNvSpPr txBox="1"/>
          <p:nvPr/>
        </p:nvSpPr>
        <p:spPr>
          <a:xfrm>
            <a:off x="6867060" y="4349319"/>
            <a:ext cx="1578612" cy="507831"/>
          </a:xfrm>
          <a:prstGeom prst="rect">
            <a:avLst/>
          </a:prstGeom>
          <a:noFill/>
        </p:spPr>
        <p:txBody>
          <a:bodyPr wrap="square" rtlCol="0">
            <a:spAutoFit/>
          </a:bodyPr>
          <a:lstStyle/>
          <a:p>
            <a:pPr algn="ctr"/>
            <a:r>
              <a:rPr lang="en-US" sz="1350" b="1" dirty="0">
                <a:solidFill>
                  <a:schemeClr val="tx2"/>
                </a:solidFill>
              </a:rPr>
              <a:t>Micro-XRF Selective Scanning </a:t>
            </a:r>
          </a:p>
        </p:txBody>
      </p:sp>
      <p:sp>
        <p:nvSpPr>
          <p:cNvPr id="13" name="Arrow: Chevron 12">
            <a:extLst>
              <a:ext uri="{FF2B5EF4-FFF2-40B4-BE49-F238E27FC236}">
                <a16:creationId xmlns:a16="http://schemas.microsoft.com/office/drawing/2014/main" id="{53C2C8BA-E72A-4600-9223-56315D62B736}"/>
              </a:ext>
            </a:extLst>
          </p:cNvPr>
          <p:cNvSpPr/>
          <p:nvPr/>
        </p:nvSpPr>
        <p:spPr bwMode="auto">
          <a:xfrm>
            <a:off x="2961848" y="2915399"/>
            <a:ext cx="399020" cy="999022"/>
          </a:xfrm>
          <a:prstGeom prst="chevro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80" charset="-128"/>
            </a:endParaRPr>
          </a:p>
        </p:txBody>
      </p:sp>
      <p:sp>
        <p:nvSpPr>
          <p:cNvPr id="14" name="Arrow: Chevron 13">
            <a:extLst>
              <a:ext uri="{FF2B5EF4-FFF2-40B4-BE49-F238E27FC236}">
                <a16:creationId xmlns:a16="http://schemas.microsoft.com/office/drawing/2014/main" id="{1E8E6FBE-D14F-4583-B919-6C0774F24F4A}"/>
              </a:ext>
            </a:extLst>
          </p:cNvPr>
          <p:cNvSpPr/>
          <p:nvPr/>
        </p:nvSpPr>
        <p:spPr bwMode="auto">
          <a:xfrm>
            <a:off x="5942257" y="2901062"/>
            <a:ext cx="399020" cy="999022"/>
          </a:xfrm>
          <a:prstGeom prst="chevro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Arial" charset="0"/>
              <a:ea typeface="ＭＳ Ｐゴシック" pitchFamily="-80" charset="-128"/>
            </a:endParaRPr>
          </a:p>
        </p:txBody>
      </p:sp>
      <p:sp>
        <p:nvSpPr>
          <p:cNvPr id="15" name="TextBox 14">
            <a:extLst>
              <a:ext uri="{FF2B5EF4-FFF2-40B4-BE49-F238E27FC236}">
                <a16:creationId xmlns:a16="http://schemas.microsoft.com/office/drawing/2014/main" id="{1CC06E2F-CC24-4C7C-8084-C39108E9A2EF}"/>
              </a:ext>
            </a:extLst>
          </p:cNvPr>
          <p:cNvSpPr txBox="1"/>
          <p:nvPr/>
        </p:nvSpPr>
        <p:spPr>
          <a:xfrm>
            <a:off x="0" y="441740"/>
            <a:ext cx="9144000" cy="923330"/>
          </a:xfrm>
          <a:prstGeom prst="rect">
            <a:avLst/>
          </a:prstGeom>
          <a:noFill/>
        </p:spPr>
        <p:txBody>
          <a:bodyPr wrap="square" rtlCol="0">
            <a:spAutoFit/>
          </a:bodyPr>
          <a:lstStyle/>
          <a:p>
            <a:pPr algn="ctr"/>
            <a:r>
              <a:rPr lang="en-US" sz="5400" dirty="0"/>
              <a:t>Workflow</a:t>
            </a:r>
          </a:p>
        </p:txBody>
      </p:sp>
      <p:pic>
        <p:nvPicPr>
          <p:cNvPr id="16" name="Picture 15" descr="Related image">
            <a:extLst>
              <a:ext uri="{FF2B5EF4-FFF2-40B4-BE49-F238E27FC236}">
                <a16:creationId xmlns:a16="http://schemas.microsoft.com/office/drawing/2014/main" id="{C69F5039-9465-4AAA-86EC-D80F3002C6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36220" y="3738143"/>
            <a:ext cx="871560" cy="15387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E4A1C8-78DB-47BE-B352-170AB114AF73}"/>
              </a:ext>
            </a:extLst>
          </p:cNvPr>
          <p:cNvSpPr txBox="1"/>
          <p:nvPr/>
        </p:nvSpPr>
        <p:spPr>
          <a:xfrm>
            <a:off x="3579668" y="5276851"/>
            <a:ext cx="1854004" cy="300082"/>
          </a:xfrm>
          <a:prstGeom prst="rect">
            <a:avLst/>
          </a:prstGeom>
          <a:noFill/>
        </p:spPr>
        <p:txBody>
          <a:bodyPr wrap="square" rtlCol="0">
            <a:spAutoFit/>
          </a:bodyPr>
          <a:lstStyle/>
          <a:p>
            <a:pPr algn="ctr"/>
            <a:r>
              <a:rPr lang="en-US" sz="1350" b="1" dirty="0">
                <a:solidFill>
                  <a:schemeClr val="tx2"/>
                </a:solidFill>
              </a:rPr>
              <a:t>Raman</a:t>
            </a:r>
          </a:p>
        </p:txBody>
      </p:sp>
      <p:pic>
        <p:nvPicPr>
          <p:cNvPr id="18" name="Picture 17">
            <a:extLst>
              <a:ext uri="{FF2B5EF4-FFF2-40B4-BE49-F238E27FC236}">
                <a16:creationId xmlns:a16="http://schemas.microsoft.com/office/drawing/2014/main" id="{44D67270-4AB3-4A85-83CD-D731975DA2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15" t="11864" r="11911" b="13136"/>
          <a:stretch/>
        </p:blipFill>
        <p:spPr>
          <a:xfrm flipH="1">
            <a:off x="6729543" y="2817943"/>
            <a:ext cx="1854005" cy="1356576"/>
          </a:xfrm>
          <a:prstGeom prst="rect">
            <a:avLst/>
          </a:prstGeom>
          <a:ln>
            <a:noFill/>
          </a:ln>
          <a:effectLst/>
        </p:spPr>
      </p:pic>
    </p:spTree>
    <p:extLst>
      <p:ext uri="{BB962C8B-B14F-4D97-AF65-F5344CB8AC3E}">
        <p14:creationId xmlns:p14="http://schemas.microsoft.com/office/powerpoint/2010/main" val="106630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98517" y="-908270"/>
            <a:ext cx="3346966"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801DCBA3-DC65-41EF-A93C-D872E7AB4FE2}"/>
              </a:ext>
            </a:extLst>
          </p:cNvPr>
          <p:cNvSpPr/>
          <p:nvPr/>
        </p:nvSpPr>
        <p:spPr>
          <a:xfrm>
            <a:off x="628650" y="2671011"/>
            <a:ext cx="6638424" cy="23581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4EDCA7E-C09B-42EC-A052-9807B35478F3}"/>
              </a:ext>
            </a:extLst>
          </p:cNvPr>
          <p:cNvSpPr txBox="1"/>
          <p:nvPr/>
        </p:nvSpPr>
        <p:spPr>
          <a:xfrm>
            <a:off x="0" y="441740"/>
            <a:ext cx="9144000" cy="923330"/>
          </a:xfrm>
          <a:prstGeom prst="rect">
            <a:avLst/>
          </a:prstGeom>
          <a:noFill/>
        </p:spPr>
        <p:txBody>
          <a:bodyPr wrap="square" rtlCol="0">
            <a:spAutoFit/>
          </a:bodyPr>
          <a:lstStyle/>
          <a:p>
            <a:pPr algn="ctr"/>
            <a:r>
              <a:rPr lang="en-US" sz="5400" dirty="0"/>
              <a:t>Microcline</a:t>
            </a:r>
          </a:p>
        </p:txBody>
      </p:sp>
      <p:sp>
        <p:nvSpPr>
          <p:cNvPr id="3" name="TextBox 2">
            <a:extLst>
              <a:ext uri="{FF2B5EF4-FFF2-40B4-BE49-F238E27FC236}">
                <a16:creationId xmlns:a16="http://schemas.microsoft.com/office/drawing/2014/main" id="{D460C42F-21CD-4993-B2E2-8B1CF5CB8874}"/>
              </a:ext>
            </a:extLst>
          </p:cNvPr>
          <p:cNvSpPr txBox="1"/>
          <p:nvPr/>
        </p:nvSpPr>
        <p:spPr>
          <a:xfrm>
            <a:off x="1732547" y="5943600"/>
            <a:ext cx="1436291" cy="369332"/>
          </a:xfrm>
          <a:prstGeom prst="rect">
            <a:avLst/>
          </a:prstGeom>
          <a:noFill/>
        </p:spPr>
        <p:txBody>
          <a:bodyPr wrap="none" rtlCol="0">
            <a:spAutoFit/>
          </a:bodyPr>
          <a:lstStyle/>
          <a:p>
            <a:r>
              <a:rPr lang="en-AU" dirty="0"/>
              <a:t>Scale – need!</a:t>
            </a:r>
          </a:p>
        </p:txBody>
      </p:sp>
    </p:spTree>
    <p:extLst>
      <p:ext uri="{BB962C8B-B14F-4D97-AF65-F5344CB8AC3E}">
        <p14:creationId xmlns:p14="http://schemas.microsoft.com/office/powerpoint/2010/main" val="661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S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S" id="{37DC1654-2DF4-4124-AFB0-2E7DF20B93AB}" vid="{11955533-6205-4738-95DF-68DC37BA35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44BF65FFF0124889DB78B521B3FD8B" ma:contentTypeVersion="5" ma:contentTypeDescription="Create a new document." ma:contentTypeScope="" ma:versionID="62848e70353df95ca0cdb32f7663f0cb">
  <xsd:schema xmlns:xsd="http://www.w3.org/2001/XMLSchema" xmlns:xs="http://www.w3.org/2001/XMLSchema" xmlns:p="http://schemas.microsoft.com/office/2006/metadata/properties" xmlns:ns3="c01332a6-1d52-4f2f-b0fe-6d978c9b3314" xmlns:ns4="e17cbd25-9d0d-4c65-909d-8559842bd604" targetNamespace="http://schemas.microsoft.com/office/2006/metadata/properties" ma:root="true" ma:fieldsID="b82b6f54c2dc98ae1bff68b66ddaf1b4" ns3:_="" ns4:_="">
    <xsd:import namespace="c01332a6-1d52-4f2f-b0fe-6d978c9b3314"/>
    <xsd:import namespace="e17cbd25-9d0d-4c65-909d-8559842bd6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1332a6-1d52-4f2f-b0fe-6d978c9b33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7cbd25-9d0d-4c65-909d-8559842bd6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D2C963-8AFE-4C5E-809D-3698C2206D33}">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c01332a6-1d52-4f2f-b0fe-6d978c9b3314"/>
    <ds:schemaRef ds:uri="e17cbd25-9d0d-4c65-909d-8559842bd604"/>
    <ds:schemaRef ds:uri="http://www.w3.org/XML/1998/namespace"/>
    <ds:schemaRef ds:uri="http://purl.org/dc/dcmitype/"/>
  </ds:schemaRefs>
</ds:datastoreItem>
</file>

<file path=customXml/itemProps2.xml><?xml version="1.0" encoding="utf-8"?>
<ds:datastoreItem xmlns:ds="http://schemas.openxmlformats.org/officeDocument/2006/customXml" ds:itemID="{597EB467-EC71-4735-92A7-95526D804BFC}">
  <ds:schemaRefs>
    <ds:schemaRef ds:uri="http://schemas.microsoft.com/sharepoint/v3/contenttype/forms"/>
  </ds:schemaRefs>
</ds:datastoreItem>
</file>

<file path=customXml/itemProps3.xml><?xml version="1.0" encoding="utf-8"?>
<ds:datastoreItem xmlns:ds="http://schemas.openxmlformats.org/officeDocument/2006/customXml" ds:itemID="{3E0BBDDD-8F22-4C4C-B0AB-420B298B9D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1332a6-1d52-4f2f-b0fe-6d978c9b3314"/>
    <ds:schemaRef ds:uri="e17cbd25-9d0d-4c65-909d-8559842bd6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PSS</Template>
  <TotalTime>1905</TotalTime>
  <Words>2305</Words>
  <Application>Microsoft Office PowerPoint</Application>
  <PresentationFormat>On-screen Show (4:3)</PresentationFormat>
  <Paragraphs>364</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Times New Roman</vt:lpstr>
      <vt:lpstr>Verdana</vt:lpstr>
      <vt:lpstr>Wingdings</vt:lpstr>
      <vt:lpstr>PSS</vt:lpstr>
      <vt:lpstr>Application of micro-XRF to characterise diamond drill-core from lithium-caesium-tantalum pegmatites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  </vt:lpstr>
      <vt:lpstr>Na </vt:lpstr>
      <vt:lpstr>Fe </vt:lpstr>
      <vt:lpstr>PowerPoint Presentation</vt:lpstr>
      <vt:lpstr>PowerPoint Presentation</vt:lpstr>
      <vt:lpstr>PowerPoint Presentation</vt:lpstr>
      <vt:lpstr>K</vt:lpstr>
      <vt:lpstr>Na</vt:lpstr>
      <vt:lpstr>Rb</vt:lpstr>
      <vt:lpstr>Mn</vt:lpstr>
      <vt:lpstr>Cs</vt:lpstr>
      <vt:lpstr>Cs - Na</vt:lpstr>
      <vt:lpstr>PowerPoint Presentation</vt:lpstr>
      <vt:lpstr>Cs</vt:lpstr>
      <vt:lpstr>Rb</vt:lpstr>
      <vt:lpstr>Mn</vt:lpstr>
      <vt:lpstr>Na</vt:lpstr>
      <vt:lpstr>K</vt:lpstr>
      <vt:lpstr>Sr</vt:lpstr>
      <vt:lpstr>Ca</vt:lpstr>
      <vt:lpstr>Ca-Sr-Rb</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Reminder about XRF</dc:title>
  <dc:creator>Naomi Potter</dc:creator>
  <cp:lastModifiedBy>Naomi Potter</cp:lastModifiedBy>
  <cp:revision>102</cp:revision>
  <dcterms:created xsi:type="dcterms:W3CDTF">2019-08-09T05:02:57Z</dcterms:created>
  <dcterms:modified xsi:type="dcterms:W3CDTF">2019-09-02T03:50:05Z</dcterms:modified>
</cp:coreProperties>
</file>